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notesSlides/notesSlide25.xml" ContentType="application/vnd.openxmlformats-officedocument.presentationml.notesSlide+xml"/>
  <Override PartName="/ppt/tags/tag39.xml" ContentType="application/vnd.openxmlformats-officedocument.presentationml.tags+xml"/>
  <Override PartName="/ppt/notesSlides/notesSlide26.xml" ContentType="application/vnd.openxmlformats-officedocument.presentationml.notesSlide+xml"/>
  <Override PartName="/ppt/tags/tag40.xml" ContentType="application/vnd.openxmlformats-officedocument.presentationml.tags+xml"/>
  <Override PartName="/ppt/notesSlides/notesSlide27.xml" ContentType="application/vnd.openxmlformats-officedocument.presentationml.notesSlide+xml"/>
  <Override PartName="/ppt/tags/tag41.xml" ContentType="application/vnd.openxmlformats-officedocument.presentationml.tags+xml"/>
  <Override PartName="/ppt/notesSlides/notesSlide28.xml" ContentType="application/vnd.openxmlformats-officedocument.presentationml.notesSlide+xml"/>
  <Override PartName="/ppt/tags/tag42.xml" ContentType="application/vnd.openxmlformats-officedocument.presentationml.tags+xml"/>
  <Override PartName="/ppt/notesSlides/notesSlide29.xml" ContentType="application/vnd.openxmlformats-officedocument.presentationml.notesSlide+xml"/>
  <Override PartName="/ppt/tags/tag43.xml" ContentType="application/vnd.openxmlformats-officedocument.presentationml.tags+xml"/>
  <Override PartName="/ppt/notesSlides/notesSlide30.xml" ContentType="application/vnd.openxmlformats-officedocument.presentationml.notesSlide+xml"/>
  <Override PartName="/ppt/tags/tag44.xml" ContentType="application/vnd.openxmlformats-officedocument.presentationml.tags+xml"/>
  <Override PartName="/ppt/notesSlides/notesSlide31.xml" ContentType="application/vnd.openxmlformats-officedocument.presentationml.notesSlide+xml"/>
  <Override PartName="/ppt/tags/tag45.xml" ContentType="application/vnd.openxmlformats-officedocument.presentationml.tags+xml"/>
  <Override PartName="/ppt/notesSlides/notesSlide32.xml" ContentType="application/vnd.openxmlformats-officedocument.presentationml.notesSlide+xml"/>
  <Override PartName="/ppt/tags/tag46.xml" ContentType="application/vnd.openxmlformats-officedocument.presentationml.tags+xml"/>
  <Override PartName="/ppt/notesSlides/notesSlide33.xml" ContentType="application/vnd.openxmlformats-officedocument.presentationml.notesSlide+xml"/>
  <Override PartName="/ppt/tags/tag47.xml" ContentType="application/vnd.openxmlformats-officedocument.presentationml.tags+xml"/>
  <Override PartName="/ppt/notesSlides/notesSlide34.xml" ContentType="application/vnd.openxmlformats-officedocument.presentationml.notesSlide+xml"/>
  <Override PartName="/ppt/tags/tag48.xml" ContentType="application/vnd.openxmlformats-officedocument.presentationml.tags+xml"/>
  <Override PartName="/ppt/notesSlides/notesSlide35.xml" ContentType="application/vnd.openxmlformats-officedocument.presentationml.notesSlide+xml"/>
  <Override PartName="/ppt/tags/tag49.xml" ContentType="application/vnd.openxmlformats-officedocument.presentationml.tags+xml"/>
  <Override PartName="/ppt/notesSlides/notesSlide36.xml" ContentType="application/vnd.openxmlformats-officedocument.presentationml.notesSlide+xml"/>
  <Override PartName="/ppt/tags/tag50.xml" ContentType="application/vnd.openxmlformats-officedocument.presentationml.tags+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1.xml" ContentType="application/vnd.openxmlformats-officedocument.presentationml.tags+xml"/>
  <Override PartName="/ppt/notesSlides/notesSlide38.xml" ContentType="application/vnd.openxmlformats-officedocument.presentationml.notesSlide+xml"/>
  <Override PartName="/ppt/tags/tag52.xml" ContentType="application/vnd.openxmlformats-officedocument.presentationml.tags+xml"/>
  <Override PartName="/ppt/notesSlides/notesSlide39.xml" ContentType="application/vnd.openxmlformats-officedocument.presentationml.notesSlide+xml"/>
  <Override PartName="/ppt/tags/tag53.xml" ContentType="application/vnd.openxmlformats-officedocument.presentationml.tags+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4.xml" ContentType="application/vnd.openxmlformats-officedocument.presentationml.tags+xml"/>
  <Override PartName="/ppt/notesSlides/notesSlide41.xml" ContentType="application/vnd.openxmlformats-officedocument.presentationml.notesSlide+xml"/>
  <Override PartName="/ppt/tags/tag55.xml" ContentType="application/vnd.openxmlformats-officedocument.presentationml.tags+xml"/>
  <Override PartName="/ppt/notesSlides/notesSlide42.xml" ContentType="application/vnd.openxmlformats-officedocument.presentationml.notesSlide+xml"/>
  <Override PartName="/ppt/tags/tag56.xml" ContentType="application/vnd.openxmlformats-officedocument.presentationml.tags+xml"/>
  <Override PartName="/ppt/notesSlides/notesSlide43.xml" ContentType="application/vnd.openxmlformats-officedocument.presentationml.notesSlide+xml"/>
  <Override PartName="/ppt/tags/tag57.xml" ContentType="application/vnd.openxmlformats-officedocument.presentationml.tags+xml"/>
  <Override PartName="/ppt/notesSlides/notesSlide44.xml" ContentType="application/vnd.openxmlformats-officedocument.presentationml.notesSlide+xml"/>
  <Override PartName="/ppt/tags/tag58.xml" ContentType="application/vnd.openxmlformats-officedocument.presentationml.tags+xml"/>
  <Override PartName="/ppt/notesSlides/notesSlide45.xml" ContentType="application/vnd.openxmlformats-officedocument.presentationml.notesSlide+xml"/>
  <Override PartName="/ppt/tags/tag59.xml" ContentType="application/vnd.openxmlformats-officedocument.presentationml.tags+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0.xml" ContentType="application/vnd.openxmlformats-officedocument.presentationml.tags+xml"/>
  <Override PartName="/ppt/notesSlides/notesSlide47.xml" ContentType="application/vnd.openxmlformats-officedocument.presentationml.notesSlide+xml"/>
  <Override PartName="/ppt/tags/tag61.xml" ContentType="application/vnd.openxmlformats-officedocument.presentationml.tags+xml"/>
  <Override PartName="/ppt/notesSlides/notesSlide48.xml" ContentType="application/vnd.openxmlformats-officedocument.presentationml.notesSlide+xml"/>
  <Override PartName="/ppt/tags/tag62.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63.xml" ContentType="application/vnd.openxmlformats-officedocument.presentationml.tags+xml"/>
  <Override PartName="/ppt/notesSlides/notesSlide51.xml" ContentType="application/vnd.openxmlformats-officedocument.presentationml.notesSlide+xml"/>
  <Override PartName="/ppt/tags/tag64.xml" ContentType="application/vnd.openxmlformats-officedocument.presentationml.tags+xml"/>
  <Override PartName="/ppt/notesSlides/notesSlide5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65.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60" r:id="rId2"/>
  </p:sldMasterIdLst>
  <p:notesMasterIdLst>
    <p:notesMasterId r:id="rId56"/>
  </p:notesMasterIdLst>
  <p:handoutMasterIdLst>
    <p:handoutMasterId r:id="rId57"/>
  </p:handoutMasterIdLst>
  <p:sldIdLst>
    <p:sldId id="728" r:id="rId3"/>
    <p:sldId id="831" r:id="rId4"/>
    <p:sldId id="832" r:id="rId5"/>
    <p:sldId id="590" r:id="rId6"/>
    <p:sldId id="833" r:id="rId7"/>
    <p:sldId id="280" r:id="rId8"/>
    <p:sldId id="797" r:id="rId9"/>
    <p:sldId id="525" r:id="rId10"/>
    <p:sldId id="301" r:id="rId11"/>
    <p:sldId id="300" r:id="rId12"/>
    <p:sldId id="588" r:id="rId13"/>
    <p:sldId id="731" r:id="rId14"/>
    <p:sldId id="732" r:id="rId15"/>
    <p:sldId id="733" r:id="rId16"/>
    <p:sldId id="736" r:id="rId17"/>
    <p:sldId id="852" r:id="rId18"/>
    <p:sldId id="738" r:id="rId19"/>
    <p:sldId id="793" r:id="rId20"/>
    <p:sldId id="740" r:id="rId21"/>
    <p:sldId id="741" r:id="rId22"/>
    <p:sldId id="745" r:id="rId23"/>
    <p:sldId id="810" r:id="rId24"/>
    <p:sldId id="747" r:id="rId25"/>
    <p:sldId id="748" r:id="rId26"/>
    <p:sldId id="835" r:id="rId27"/>
    <p:sldId id="749" r:id="rId28"/>
    <p:sldId id="750" r:id="rId29"/>
    <p:sldId id="751" r:id="rId30"/>
    <p:sldId id="752" r:id="rId31"/>
    <p:sldId id="820" r:id="rId32"/>
    <p:sldId id="821" r:id="rId33"/>
    <p:sldId id="822" r:id="rId34"/>
    <p:sldId id="800" r:id="rId35"/>
    <p:sldId id="801" r:id="rId36"/>
    <p:sldId id="757" r:id="rId37"/>
    <p:sldId id="761" r:id="rId38"/>
    <p:sldId id="762" r:id="rId39"/>
    <p:sldId id="787" r:id="rId40"/>
    <p:sldId id="788" r:id="rId41"/>
    <p:sldId id="766" r:id="rId42"/>
    <p:sldId id="768" r:id="rId43"/>
    <p:sldId id="789" r:id="rId44"/>
    <p:sldId id="775" r:id="rId45"/>
    <p:sldId id="790" r:id="rId46"/>
    <p:sldId id="773" r:id="rId47"/>
    <p:sldId id="774" r:id="rId48"/>
    <p:sldId id="848" r:id="rId49"/>
    <p:sldId id="849" r:id="rId50"/>
    <p:sldId id="780" r:id="rId51"/>
    <p:sldId id="828" r:id="rId52"/>
    <p:sldId id="782" r:id="rId53"/>
    <p:sldId id="778" r:id="rId54"/>
    <p:sldId id="707" r:id="rId55"/>
  </p:sldIdLst>
  <p:sldSz cx="9144000" cy="6858000" type="screen4x3"/>
  <p:notesSz cx="9296400" cy="6858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infalt, Jerry C" initials="EJC [7]" lastIdx="1" clrIdx="6">
    <p:extLst/>
  </p:cmAuthor>
  <p:cmAuthor id="1" name="Einfalt, Jerry C" initials="EJC" lastIdx="10" clrIdx="0">
    <p:extLst/>
  </p:cmAuthor>
  <p:cmAuthor id="2" name="Einfalt, Jerry C" initials="EJC [2]" lastIdx="1" clrIdx="1">
    <p:extLst/>
  </p:cmAuthor>
  <p:cmAuthor id="3" name="Einfalt, Jerry C" initials="EJC [3]" lastIdx="1" clrIdx="2">
    <p:extLst/>
  </p:cmAuthor>
  <p:cmAuthor id="4" name="Einfalt, Jerry C" initials="EJC [4]" lastIdx="1" clrIdx="3">
    <p:extLst/>
  </p:cmAuthor>
  <p:cmAuthor id="5" name="Einfalt, Jerry C" initials="EJC [5]" lastIdx="1" clrIdx="4">
    <p:extLst/>
  </p:cmAuthor>
  <p:cmAuthor id="6" name="Einfalt, Jerry C" initials="EJC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9"/>
    <a:srgbClr val="1581C5"/>
    <a:srgbClr val="000000"/>
    <a:srgbClr val="1A83C6"/>
    <a:srgbClr val="1582C6"/>
    <a:srgbClr val="7C458B"/>
    <a:srgbClr val="BEAFC9"/>
    <a:srgbClr val="151E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76408" autoAdjust="0"/>
  </p:normalViewPr>
  <p:slideViewPr>
    <p:cSldViewPr snapToGrid="0" snapToObjects="1">
      <p:cViewPr varScale="1">
        <p:scale>
          <a:sx n="70" d="100"/>
          <a:sy n="70" d="100"/>
        </p:scale>
        <p:origin x="1253" y="53"/>
      </p:cViewPr>
      <p:guideLst>
        <p:guide orient="horz" pos="2160"/>
        <p:guide pos="2880"/>
      </p:guideLst>
    </p:cSldViewPr>
  </p:slideViewPr>
  <p:outlineViewPr>
    <p:cViewPr>
      <p:scale>
        <a:sx n="33" d="100"/>
        <a:sy n="33" d="100"/>
      </p:scale>
      <p:origin x="0" y="-26698"/>
    </p:cViewPr>
  </p:outlineViewPr>
  <p:notesTextViewPr>
    <p:cViewPr>
      <p:scale>
        <a:sx n="100" d="100"/>
        <a:sy n="100" d="100"/>
      </p:scale>
      <p:origin x="0" y="0"/>
    </p:cViewPr>
  </p:notesTextViewPr>
  <p:sorterViewPr>
    <p:cViewPr>
      <p:scale>
        <a:sx n="70" d="100"/>
        <a:sy n="70" d="100"/>
      </p:scale>
      <p:origin x="0" y="-7068"/>
    </p:cViewPr>
  </p:sorterViewPr>
  <p:notesViewPr>
    <p:cSldViewPr snapToGrid="0" snapToObjects="1">
      <p:cViewPr>
        <p:scale>
          <a:sx n="50" d="100"/>
          <a:sy n="50" d="100"/>
        </p:scale>
        <p:origin x="3584" y="12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tiff"/><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A97EFB-9857-4007-AF9E-2E0BB01CD9C7}" type="doc">
      <dgm:prSet loTypeId="urn:microsoft.com/office/officeart/2005/8/layout/vList4" loCatId="picture" qsTypeId="urn:microsoft.com/office/officeart/2005/8/quickstyle/simple1" qsCatId="simple" csTypeId="urn:microsoft.com/office/officeart/2005/8/colors/accent2_5" csCatId="accent2" phldr="1"/>
      <dgm:spPr/>
      <dgm:t>
        <a:bodyPr/>
        <a:lstStyle/>
        <a:p>
          <a:endParaRPr lang="en-US"/>
        </a:p>
      </dgm:t>
    </dgm:pt>
    <dgm:pt modelId="{10DF9835-B48D-4E71-A7EC-4B8564F557B6}">
      <dgm:prSet phldrT="[Text]" custT="1"/>
      <dgm:spPr/>
      <dgm:t>
        <a:bodyPr/>
        <a:lstStyle/>
        <a:p>
          <a:r>
            <a:rPr lang="en-US" sz="2800" dirty="0"/>
            <a:t>Personify Continuous Growth and Improvement</a:t>
          </a:r>
        </a:p>
      </dgm:t>
    </dgm:pt>
    <dgm:pt modelId="{B9AA2D20-16FF-44E5-8AD9-DD0703B9AB42}" type="parTrans" cxnId="{B0BCD1D8-21DD-407B-B757-5E6DBD68FF61}">
      <dgm:prSet/>
      <dgm:spPr/>
      <dgm:t>
        <a:bodyPr/>
        <a:lstStyle/>
        <a:p>
          <a:endParaRPr lang="en-US"/>
        </a:p>
      </dgm:t>
    </dgm:pt>
    <dgm:pt modelId="{7F4B806D-7555-4634-A8F1-2678E165FF32}" type="sibTrans" cxnId="{B0BCD1D8-21DD-407B-B757-5E6DBD68FF61}">
      <dgm:prSet/>
      <dgm:spPr/>
      <dgm:t>
        <a:bodyPr/>
        <a:lstStyle/>
        <a:p>
          <a:endParaRPr lang="en-US"/>
        </a:p>
      </dgm:t>
    </dgm:pt>
    <dgm:pt modelId="{D6C62A1F-12B6-426E-AE35-460A57C80F9A}">
      <dgm:prSet phldrT="[Text]" custT="1"/>
      <dgm:spPr/>
      <dgm:t>
        <a:bodyPr/>
        <a:lstStyle/>
        <a:p>
          <a:r>
            <a:rPr lang="en-US" sz="2800" dirty="0"/>
            <a:t>Guide Self-reflection</a:t>
          </a:r>
        </a:p>
      </dgm:t>
    </dgm:pt>
    <dgm:pt modelId="{4C22D1A3-2263-4D8F-8C19-FFB05FB20D6E}" type="parTrans" cxnId="{664B517C-0357-46E1-9022-92035DE7D50F}">
      <dgm:prSet/>
      <dgm:spPr/>
      <dgm:t>
        <a:bodyPr/>
        <a:lstStyle/>
        <a:p>
          <a:endParaRPr lang="en-US"/>
        </a:p>
      </dgm:t>
    </dgm:pt>
    <dgm:pt modelId="{0518EE2D-5617-4E5C-B968-E6FA94BEC4AE}" type="sibTrans" cxnId="{664B517C-0357-46E1-9022-92035DE7D50F}">
      <dgm:prSet/>
      <dgm:spPr/>
      <dgm:t>
        <a:bodyPr/>
        <a:lstStyle/>
        <a:p>
          <a:endParaRPr lang="en-US"/>
        </a:p>
      </dgm:t>
    </dgm:pt>
    <dgm:pt modelId="{5822A35A-2947-4503-9A2C-A4FAD642FF17}">
      <dgm:prSet phldrT="[Text]" custT="1"/>
      <dgm:spPr/>
      <dgm:t>
        <a:bodyPr/>
        <a:lstStyle/>
        <a:p>
          <a:r>
            <a:rPr lang="en-US" sz="2800" dirty="0"/>
            <a:t>Inform Professional Development</a:t>
          </a:r>
        </a:p>
      </dgm:t>
    </dgm:pt>
    <dgm:pt modelId="{DAB1AC83-575A-4106-A439-8B0B65DB0393}" type="parTrans" cxnId="{3418C30C-0B90-4EE2-B636-ACB47DBCDEF4}">
      <dgm:prSet/>
      <dgm:spPr/>
      <dgm:t>
        <a:bodyPr/>
        <a:lstStyle/>
        <a:p>
          <a:endParaRPr lang="en-US"/>
        </a:p>
      </dgm:t>
    </dgm:pt>
    <dgm:pt modelId="{927FF2EB-B1D7-45C3-B252-51CE9728BCCF}" type="sibTrans" cxnId="{3418C30C-0B90-4EE2-B636-ACB47DBCDEF4}">
      <dgm:prSet/>
      <dgm:spPr/>
      <dgm:t>
        <a:bodyPr/>
        <a:lstStyle/>
        <a:p>
          <a:endParaRPr lang="en-US"/>
        </a:p>
      </dgm:t>
    </dgm:pt>
    <dgm:pt modelId="{A9B2CCF6-0D1B-43AD-AFE8-4F788B9ABB9C}">
      <dgm:prSet custT="1"/>
      <dgm:spPr/>
      <dgm:t>
        <a:bodyPr/>
        <a:lstStyle/>
        <a:p>
          <a:r>
            <a:rPr lang="en-US" sz="2800" dirty="0"/>
            <a:t>Improve Leadership Quality</a:t>
          </a:r>
        </a:p>
      </dgm:t>
    </dgm:pt>
    <dgm:pt modelId="{6D52A945-35FF-4283-8808-E1C15C499757}" type="parTrans" cxnId="{C262ACB7-6553-4647-A1FB-4E3672A29F22}">
      <dgm:prSet/>
      <dgm:spPr/>
      <dgm:t>
        <a:bodyPr/>
        <a:lstStyle/>
        <a:p>
          <a:endParaRPr lang="en-US"/>
        </a:p>
      </dgm:t>
    </dgm:pt>
    <dgm:pt modelId="{F2A81276-75B4-4102-BD71-391C53E4DDA4}" type="sibTrans" cxnId="{C262ACB7-6553-4647-A1FB-4E3672A29F22}">
      <dgm:prSet/>
      <dgm:spPr/>
      <dgm:t>
        <a:bodyPr/>
        <a:lstStyle/>
        <a:p>
          <a:endParaRPr lang="en-US"/>
        </a:p>
      </dgm:t>
    </dgm:pt>
    <dgm:pt modelId="{69B9C095-FF8A-42B4-80AA-4E11B5915344}" type="pres">
      <dgm:prSet presAssocID="{A7A97EFB-9857-4007-AF9E-2E0BB01CD9C7}" presName="linear" presStyleCnt="0">
        <dgm:presLayoutVars>
          <dgm:dir/>
          <dgm:resizeHandles val="exact"/>
        </dgm:presLayoutVars>
      </dgm:prSet>
      <dgm:spPr/>
      <dgm:t>
        <a:bodyPr/>
        <a:lstStyle/>
        <a:p>
          <a:endParaRPr lang="en-US"/>
        </a:p>
      </dgm:t>
    </dgm:pt>
    <dgm:pt modelId="{69BEC9F9-6C11-4874-B626-F24BD51622C6}" type="pres">
      <dgm:prSet presAssocID="{10DF9835-B48D-4E71-A7EC-4B8564F557B6}" presName="comp" presStyleCnt="0"/>
      <dgm:spPr/>
    </dgm:pt>
    <dgm:pt modelId="{D086A8C5-913D-441A-A97B-010CD219471A}" type="pres">
      <dgm:prSet presAssocID="{10DF9835-B48D-4E71-A7EC-4B8564F557B6}" presName="box" presStyleLbl="node1" presStyleIdx="0" presStyleCnt="4"/>
      <dgm:spPr/>
      <dgm:t>
        <a:bodyPr/>
        <a:lstStyle/>
        <a:p>
          <a:endParaRPr lang="en-US"/>
        </a:p>
      </dgm:t>
    </dgm:pt>
    <dgm:pt modelId="{DC9813D0-7F30-4766-AB78-C7F2D9D5310B}" type="pres">
      <dgm:prSet presAssocID="{10DF9835-B48D-4E71-A7EC-4B8564F557B6}"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F2C8C20-8105-4430-B0E2-3B1BAEE05049}" type="pres">
      <dgm:prSet presAssocID="{10DF9835-B48D-4E71-A7EC-4B8564F557B6}" presName="text" presStyleLbl="node1" presStyleIdx="0" presStyleCnt="4">
        <dgm:presLayoutVars>
          <dgm:bulletEnabled val="1"/>
        </dgm:presLayoutVars>
      </dgm:prSet>
      <dgm:spPr/>
      <dgm:t>
        <a:bodyPr/>
        <a:lstStyle/>
        <a:p>
          <a:endParaRPr lang="en-US"/>
        </a:p>
      </dgm:t>
    </dgm:pt>
    <dgm:pt modelId="{836DD0EB-BAAE-4417-A506-10102DD1E184}" type="pres">
      <dgm:prSet presAssocID="{7F4B806D-7555-4634-A8F1-2678E165FF32}" presName="spacer" presStyleCnt="0"/>
      <dgm:spPr/>
    </dgm:pt>
    <dgm:pt modelId="{82AAAC9F-ED50-4A81-AFCA-1C90AE8FB262}" type="pres">
      <dgm:prSet presAssocID="{D6C62A1F-12B6-426E-AE35-460A57C80F9A}" presName="comp" presStyleCnt="0"/>
      <dgm:spPr/>
    </dgm:pt>
    <dgm:pt modelId="{C36E293C-AED6-47EB-B2D1-E8010853E61F}" type="pres">
      <dgm:prSet presAssocID="{D6C62A1F-12B6-426E-AE35-460A57C80F9A}" presName="box" presStyleLbl="node1" presStyleIdx="1" presStyleCnt="4"/>
      <dgm:spPr/>
      <dgm:t>
        <a:bodyPr/>
        <a:lstStyle/>
        <a:p>
          <a:endParaRPr lang="en-US"/>
        </a:p>
      </dgm:t>
    </dgm:pt>
    <dgm:pt modelId="{AB9CABF5-0D11-40D5-8F3D-AB6064DA871E}" type="pres">
      <dgm:prSet presAssocID="{D6C62A1F-12B6-426E-AE35-460A57C80F9A}"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D805B3C3-F524-44DE-A617-0ED0D1B97B33}" type="pres">
      <dgm:prSet presAssocID="{D6C62A1F-12B6-426E-AE35-460A57C80F9A}" presName="text" presStyleLbl="node1" presStyleIdx="1" presStyleCnt="4">
        <dgm:presLayoutVars>
          <dgm:bulletEnabled val="1"/>
        </dgm:presLayoutVars>
      </dgm:prSet>
      <dgm:spPr/>
      <dgm:t>
        <a:bodyPr/>
        <a:lstStyle/>
        <a:p>
          <a:endParaRPr lang="en-US"/>
        </a:p>
      </dgm:t>
    </dgm:pt>
    <dgm:pt modelId="{98A658F1-8FE1-4401-BD0A-9E8864723CE0}" type="pres">
      <dgm:prSet presAssocID="{0518EE2D-5617-4E5C-B968-E6FA94BEC4AE}" presName="spacer" presStyleCnt="0"/>
      <dgm:spPr/>
    </dgm:pt>
    <dgm:pt modelId="{580CDC65-A435-42F5-9C31-D69A4A0EE843}" type="pres">
      <dgm:prSet presAssocID="{5822A35A-2947-4503-9A2C-A4FAD642FF17}" presName="comp" presStyleCnt="0"/>
      <dgm:spPr/>
    </dgm:pt>
    <dgm:pt modelId="{ADD10705-236A-41C2-8A1D-61B55D841B73}" type="pres">
      <dgm:prSet presAssocID="{5822A35A-2947-4503-9A2C-A4FAD642FF17}" presName="box" presStyleLbl="node1" presStyleIdx="2" presStyleCnt="4"/>
      <dgm:spPr/>
      <dgm:t>
        <a:bodyPr/>
        <a:lstStyle/>
        <a:p>
          <a:endParaRPr lang="en-US"/>
        </a:p>
      </dgm:t>
    </dgm:pt>
    <dgm:pt modelId="{954F39CD-E653-430D-91D6-E555DCB4CF66}" type="pres">
      <dgm:prSet presAssocID="{5822A35A-2947-4503-9A2C-A4FAD642FF17}"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 modelId="{3774C7E8-1D29-4B7E-8568-6FAE29105F74}" type="pres">
      <dgm:prSet presAssocID="{5822A35A-2947-4503-9A2C-A4FAD642FF17}" presName="text" presStyleLbl="node1" presStyleIdx="2" presStyleCnt="4">
        <dgm:presLayoutVars>
          <dgm:bulletEnabled val="1"/>
        </dgm:presLayoutVars>
      </dgm:prSet>
      <dgm:spPr/>
      <dgm:t>
        <a:bodyPr/>
        <a:lstStyle/>
        <a:p>
          <a:endParaRPr lang="en-US"/>
        </a:p>
      </dgm:t>
    </dgm:pt>
    <dgm:pt modelId="{E7B8053B-3A57-44A6-8151-F0791E606BF5}" type="pres">
      <dgm:prSet presAssocID="{927FF2EB-B1D7-45C3-B252-51CE9728BCCF}" presName="spacer" presStyleCnt="0"/>
      <dgm:spPr/>
    </dgm:pt>
    <dgm:pt modelId="{73ADEB30-C128-492B-B00B-3A40729CEE9E}" type="pres">
      <dgm:prSet presAssocID="{A9B2CCF6-0D1B-43AD-AFE8-4F788B9ABB9C}" presName="comp" presStyleCnt="0"/>
      <dgm:spPr/>
    </dgm:pt>
    <dgm:pt modelId="{4A549401-9334-4333-8730-8DA63F251689}" type="pres">
      <dgm:prSet presAssocID="{A9B2CCF6-0D1B-43AD-AFE8-4F788B9ABB9C}" presName="box" presStyleLbl="node1" presStyleIdx="3" presStyleCnt="4"/>
      <dgm:spPr/>
      <dgm:t>
        <a:bodyPr/>
        <a:lstStyle/>
        <a:p>
          <a:endParaRPr lang="en-US"/>
        </a:p>
      </dgm:t>
    </dgm:pt>
    <dgm:pt modelId="{F270A096-59DF-414D-AB51-802EAA4DF293}" type="pres">
      <dgm:prSet presAssocID="{A9B2CCF6-0D1B-43AD-AFE8-4F788B9ABB9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B7BD8544-07F7-49B9-B643-1E6B1D07EA42}" type="pres">
      <dgm:prSet presAssocID="{A9B2CCF6-0D1B-43AD-AFE8-4F788B9ABB9C}" presName="text" presStyleLbl="node1" presStyleIdx="3" presStyleCnt="4">
        <dgm:presLayoutVars>
          <dgm:bulletEnabled val="1"/>
        </dgm:presLayoutVars>
      </dgm:prSet>
      <dgm:spPr/>
      <dgm:t>
        <a:bodyPr/>
        <a:lstStyle/>
        <a:p>
          <a:endParaRPr lang="en-US"/>
        </a:p>
      </dgm:t>
    </dgm:pt>
  </dgm:ptLst>
  <dgm:cxnLst>
    <dgm:cxn modelId="{57230B13-FE2F-D44E-AA36-01CF0AFE42E5}" type="presOf" srcId="{A7A97EFB-9857-4007-AF9E-2E0BB01CD9C7}" destId="{69B9C095-FF8A-42B4-80AA-4E11B5915344}" srcOrd="0" destOrd="0" presId="urn:microsoft.com/office/officeart/2005/8/layout/vList4"/>
    <dgm:cxn modelId="{B0BCD1D8-21DD-407B-B757-5E6DBD68FF61}" srcId="{A7A97EFB-9857-4007-AF9E-2E0BB01CD9C7}" destId="{10DF9835-B48D-4E71-A7EC-4B8564F557B6}" srcOrd="0" destOrd="0" parTransId="{B9AA2D20-16FF-44E5-8AD9-DD0703B9AB42}" sibTransId="{7F4B806D-7555-4634-A8F1-2678E165FF32}"/>
    <dgm:cxn modelId="{3BBB5BFC-3952-1D4B-942F-D526CE359AA3}" type="presOf" srcId="{5822A35A-2947-4503-9A2C-A4FAD642FF17}" destId="{3774C7E8-1D29-4B7E-8568-6FAE29105F74}" srcOrd="1" destOrd="0" presId="urn:microsoft.com/office/officeart/2005/8/layout/vList4"/>
    <dgm:cxn modelId="{D178CB60-9383-394D-A3DA-2F3909AED3B1}" type="presOf" srcId="{10DF9835-B48D-4E71-A7EC-4B8564F557B6}" destId="{D086A8C5-913D-441A-A97B-010CD219471A}" srcOrd="0" destOrd="0" presId="urn:microsoft.com/office/officeart/2005/8/layout/vList4"/>
    <dgm:cxn modelId="{664B517C-0357-46E1-9022-92035DE7D50F}" srcId="{A7A97EFB-9857-4007-AF9E-2E0BB01CD9C7}" destId="{D6C62A1F-12B6-426E-AE35-460A57C80F9A}" srcOrd="1" destOrd="0" parTransId="{4C22D1A3-2263-4D8F-8C19-FFB05FB20D6E}" sibTransId="{0518EE2D-5617-4E5C-B968-E6FA94BEC4AE}"/>
    <dgm:cxn modelId="{E03F3844-7C14-E941-95A9-A08722F8AD25}" type="presOf" srcId="{D6C62A1F-12B6-426E-AE35-460A57C80F9A}" destId="{C36E293C-AED6-47EB-B2D1-E8010853E61F}" srcOrd="0" destOrd="0" presId="urn:microsoft.com/office/officeart/2005/8/layout/vList4"/>
    <dgm:cxn modelId="{C262ACB7-6553-4647-A1FB-4E3672A29F22}" srcId="{A7A97EFB-9857-4007-AF9E-2E0BB01CD9C7}" destId="{A9B2CCF6-0D1B-43AD-AFE8-4F788B9ABB9C}" srcOrd="3" destOrd="0" parTransId="{6D52A945-35FF-4283-8808-E1C15C499757}" sibTransId="{F2A81276-75B4-4102-BD71-391C53E4DDA4}"/>
    <dgm:cxn modelId="{BB1F1AF1-35AA-334A-822A-3B2EC4DB911D}" type="presOf" srcId="{5822A35A-2947-4503-9A2C-A4FAD642FF17}" destId="{ADD10705-236A-41C2-8A1D-61B55D841B73}" srcOrd="0" destOrd="0" presId="urn:microsoft.com/office/officeart/2005/8/layout/vList4"/>
    <dgm:cxn modelId="{5177D746-2824-444C-AA5F-9C32F73E06F9}" type="presOf" srcId="{10DF9835-B48D-4E71-A7EC-4B8564F557B6}" destId="{BF2C8C20-8105-4430-B0E2-3B1BAEE05049}" srcOrd="1" destOrd="0" presId="urn:microsoft.com/office/officeart/2005/8/layout/vList4"/>
    <dgm:cxn modelId="{42F03E9A-68AE-B44B-95BA-CD3580A89249}" type="presOf" srcId="{A9B2CCF6-0D1B-43AD-AFE8-4F788B9ABB9C}" destId="{4A549401-9334-4333-8730-8DA63F251689}" srcOrd="0" destOrd="0" presId="urn:microsoft.com/office/officeart/2005/8/layout/vList4"/>
    <dgm:cxn modelId="{3418C30C-0B90-4EE2-B636-ACB47DBCDEF4}" srcId="{A7A97EFB-9857-4007-AF9E-2E0BB01CD9C7}" destId="{5822A35A-2947-4503-9A2C-A4FAD642FF17}" srcOrd="2" destOrd="0" parTransId="{DAB1AC83-575A-4106-A439-8B0B65DB0393}" sibTransId="{927FF2EB-B1D7-45C3-B252-51CE9728BCCF}"/>
    <dgm:cxn modelId="{D3BC8A59-1538-424A-83CE-2A326BD5C92B}" type="presOf" srcId="{D6C62A1F-12B6-426E-AE35-460A57C80F9A}" destId="{D805B3C3-F524-44DE-A617-0ED0D1B97B33}" srcOrd="1" destOrd="0" presId="urn:microsoft.com/office/officeart/2005/8/layout/vList4"/>
    <dgm:cxn modelId="{D2CF2E7D-0BCE-DD46-B712-0156A54E0B7C}" type="presOf" srcId="{A9B2CCF6-0D1B-43AD-AFE8-4F788B9ABB9C}" destId="{B7BD8544-07F7-49B9-B643-1E6B1D07EA42}" srcOrd="1" destOrd="0" presId="urn:microsoft.com/office/officeart/2005/8/layout/vList4"/>
    <dgm:cxn modelId="{20DA6B9C-CD9E-CD46-B070-269E3E97AD0B}" type="presParOf" srcId="{69B9C095-FF8A-42B4-80AA-4E11B5915344}" destId="{69BEC9F9-6C11-4874-B626-F24BD51622C6}" srcOrd="0" destOrd="0" presId="urn:microsoft.com/office/officeart/2005/8/layout/vList4"/>
    <dgm:cxn modelId="{14860D2B-C2C7-8B47-8571-DB2E6020BF4E}" type="presParOf" srcId="{69BEC9F9-6C11-4874-B626-F24BD51622C6}" destId="{D086A8C5-913D-441A-A97B-010CD219471A}" srcOrd="0" destOrd="0" presId="urn:microsoft.com/office/officeart/2005/8/layout/vList4"/>
    <dgm:cxn modelId="{A959E52B-C7AC-5647-A5F3-796C2112DFE8}" type="presParOf" srcId="{69BEC9F9-6C11-4874-B626-F24BD51622C6}" destId="{DC9813D0-7F30-4766-AB78-C7F2D9D5310B}" srcOrd="1" destOrd="0" presId="urn:microsoft.com/office/officeart/2005/8/layout/vList4"/>
    <dgm:cxn modelId="{1704BAD3-8F3B-F749-92C1-5C1327FC9813}" type="presParOf" srcId="{69BEC9F9-6C11-4874-B626-F24BD51622C6}" destId="{BF2C8C20-8105-4430-B0E2-3B1BAEE05049}" srcOrd="2" destOrd="0" presId="urn:microsoft.com/office/officeart/2005/8/layout/vList4"/>
    <dgm:cxn modelId="{256D90E8-180A-1245-B5FE-EB6B002062D7}" type="presParOf" srcId="{69B9C095-FF8A-42B4-80AA-4E11B5915344}" destId="{836DD0EB-BAAE-4417-A506-10102DD1E184}" srcOrd="1" destOrd="0" presId="urn:microsoft.com/office/officeart/2005/8/layout/vList4"/>
    <dgm:cxn modelId="{E27D91D3-70DD-6D42-B056-06931295D2BB}" type="presParOf" srcId="{69B9C095-FF8A-42B4-80AA-4E11B5915344}" destId="{82AAAC9F-ED50-4A81-AFCA-1C90AE8FB262}" srcOrd="2" destOrd="0" presId="urn:microsoft.com/office/officeart/2005/8/layout/vList4"/>
    <dgm:cxn modelId="{C1F6FE08-0BEC-DE45-9D74-02B31626425F}" type="presParOf" srcId="{82AAAC9F-ED50-4A81-AFCA-1C90AE8FB262}" destId="{C36E293C-AED6-47EB-B2D1-E8010853E61F}" srcOrd="0" destOrd="0" presId="urn:microsoft.com/office/officeart/2005/8/layout/vList4"/>
    <dgm:cxn modelId="{32383A42-C71B-E44C-B70E-5D511C1F3216}" type="presParOf" srcId="{82AAAC9F-ED50-4A81-AFCA-1C90AE8FB262}" destId="{AB9CABF5-0D11-40D5-8F3D-AB6064DA871E}" srcOrd="1" destOrd="0" presId="urn:microsoft.com/office/officeart/2005/8/layout/vList4"/>
    <dgm:cxn modelId="{DB36422B-BBC9-8840-A8A2-E5EB6FEF7C20}" type="presParOf" srcId="{82AAAC9F-ED50-4A81-AFCA-1C90AE8FB262}" destId="{D805B3C3-F524-44DE-A617-0ED0D1B97B33}" srcOrd="2" destOrd="0" presId="urn:microsoft.com/office/officeart/2005/8/layout/vList4"/>
    <dgm:cxn modelId="{3102E691-E574-C849-8512-7A14D6825C26}" type="presParOf" srcId="{69B9C095-FF8A-42B4-80AA-4E11B5915344}" destId="{98A658F1-8FE1-4401-BD0A-9E8864723CE0}" srcOrd="3" destOrd="0" presId="urn:microsoft.com/office/officeart/2005/8/layout/vList4"/>
    <dgm:cxn modelId="{B3BA4291-4F02-3E43-8FA0-68340BF17E0C}" type="presParOf" srcId="{69B9C095-FF8A-42B4-80AA-4E11B5915344}" destId="{580CDC65-A435-42F5-9C31-D69A4A0EE843}" srcOrd="4" destOrd="0" presId="urn:microsoft.com/office/officeart/2005/8/layout/vList4"/>
    <dgm:cxn modelId="{D625AFC1-F635-5741-A35B-DDA508694187}" type="presParOf" srcId="{580CDC65-A435-42F5-9C31-D69A4A0EE843}" destId="{ADD10705-236A-41C2-8A1D-61B55D841B73}" srcOrd="0" destOrd="0" presId="urn:microsoft.com/office/officeart/2005/8/layout/vList4"/>
    <dgm:cxn modelId="{4D208FBC-C321-D946-836E-34D08C82E2D9}" type="presParOf" srcId="{580CDC65-A435-42F5-9C31-D69A4A0EE843}" destId="{954F39CD-E653-430D-91D6-E555DCB4CF66}" srcOrd="1" destOrd="0" presId="urn:microsoft.com/office/officeart/2005/8/layout/vList4"/>
    <dgm:cxn modelId="{96A8F92E-DB30-234D-A52B-7A87AE6EC64F}" type="presParOf" srcId="{580CDC65-A435-42F5-9C31-D69A4A0EE843}" destId="{3774C7E8-1D29-4B7E-8568-6FAE29105F74}" srcOrd="2" destOrd="0" presId="urn:microsoft.com/office/officeart/2005/8/layout/vList4"/>
    <dgm:cxn modelId="{10BFF1EA-3FAA-F440-BFC8-E9E44DDAC8CD}" type="presParOf" srcId="{69B9C095-FF8A-42B4-80AA-4E11B5915344}" destId="{E7B8053B-3A57-44A6-8151-F0791E606BF5}" srcOrd="5" destOrd="0" presId="urn:microsoft.com/office/officeart/2005/8/layout/vList4"/>
    <dgm:cxn modelId="{070A9B0C-F133-6D41-A5E0-E9C6D4E1319F}" type="presParOf" srcId="{69B9C095-FF8A-42B4-80AA-4E11B5915344}" destId="{73ADEB30-C128-492B-B00B-3A40729CEE9E}" srcOrd="6" destOrd="0" presId="urn:microsoft.com/office/officeart/2005/8/layout/vList4"/>
    <dgm:cxn modelId="{E6CE2C20-7C79-DB43-A87C-69F826219E00}" type="presParOf" srcId="{73ADEB30-C128-492B-B00B-3A40729CEE9E}" destId="{4A549401-9334-4333-8730-8DA63F251689}" srcOrd="0" destOrd="0" presId="urn:microsoft.com/office/officeart/2005/8/layout/vList4"/>
    <dgm:cxn modelId="{B0E082BD-3BA0-DA4E-BC72-43533E1AE59C}" type="presParOf" srcId="{73ADEB30-C128-492B-B00B-3A40729CEE9E}" destId="{F270A096-59DF-414D-AB51-802EAA4DF293}" srcOrd="1" destOrd="0" presId="urn:microsoft.com/office/officeart/2005/8/layout/vList4"/>
    <dgm:cxn modelId="{AF364CF9-93C6-B54C-A0AE-24F0E747A436}" type="presParOf" srcId="{73ADEB30-C128-492B-B00B-3A40729CEE9E}" destId="{B7BD8544-07F7-49B9-B643-1E6B1D07EA4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14D99B-BCDE-4D0C-ACCF-68FBDF100F89}" type="doc">
      <dgm:prSet loTypeId="urn:microsoft.com/office/officeart/2005/8/layout/default" loCatId="list" qsTypeId="urn:microsoft.com/office/officeart/2005/8/quickstyle/simple5" qsCatId="simple" csTypeId="urn:microsoft.com/office/officeart/2005/8/colors/accent1_5" csCatId="accent1" phldr="1"/>
      <dgm:spPr/>
      <dgm:t>
        <a:bodyPr/>
        <a:lstStyle/>
        <a:p>
          <a:endParaRPr lang="en-US"/>
        </a:p>
      </dgm:t>
    </dgm:pt>
    <dgm:pt modelId="{752F35CD-4F17-4B64-B523-AAF60E42E5EC}">
      <dgm:prSet phldrT="[Text]" custT="1"/>
      <dgm:spPr/>
      <dgm:t>
        <a:bodyPr/>
        <a:lstStyle/>
        <a:p>
          <a:pPr algn="ctr"/>
          <a:endParaRPr lang="en-US" sz="1600" b="0" i="1" dirty="0">
            <a:solidFill>
              <a:srgbClr val="F15A29"/>
            </a:solidFill>
            <a:effectLst>
              <a:outerShdw blurRad="38100" dist="38100" dir="2700000" algn="tl">
                <a:srgbClr val="000000">
                  <a:alpha val="43137"/>
                </a:srgbClr>
              </a:outerShdw>
            </a:effectLst>
          </a:endParaRPr>
        </a:p>
        <a:p>
          <a:pPr algn="ctr"/>
          <a:r>
            <a:rPr lang="en-US" sz="1600" b="1" i="0" dirty="0">
              <a:solidFill>
                <a:schemeClr val="bg1"/>
              </a:solidFill>
              <a:effectLst>
                <a:outerShdw blurRad="38100" dist="38100" dir="2700000" algn="tl">
                  <a:srgbClr val="000000">
                    <a:alpha val="43137"/>
                  </a:srgbClr>
                </a:outerShdw>
              </a:effectLst>
            </a:rPr>
            <a:t>Standard 1</a:t>
          </a:r>
        </a:p>
        <a:p>
          <a:pPr algn="ctr"/>
          <a:r>
            <a:rPr lang="en-US" sz="1600" b="1" i="0" dirty="0">
              <a:effectLst/>
            </a:rPr>
            <a:t>Instructional</a:t>
          </a:r>
          <a:r>
            <a:rPr lang="en-US" sz="1600" b="1" i="0" baseline="0" dirty="0">
              <a:effectLst/>
            </a:rPr>
            <a:t> Leadership:         </a:t>
          </a:r>
          <a:r>
            <a:rPr lang="en-US" sz="1600" b="1" i="1" baseline="0" dirty="0">
              <a:solidFill>
                <a:schemeClr val="tx1"/>
              </a:solidFill>
              <a:effectLst/>
            </a:rPr>
            <a:t>The principal is responsible for ensuring every student receives high-quality instruction.</a:t>
          </a:r>
        </a:p>
        <a:p>
          <a:pPr algn="ctr"/>
          <a:endParaRPr lang="en-US" sz="1200" b="0" i="1" baseline="0" dirty="0">
            <a:effectLst>
              <a:outerShdw blurRad="38100" dist="38100" dir="2700000" algn="tl">
                <a:srgbClr val="000000">
                  <a:alpha val="43137"/>
                </a:srgbClr>
              </a:outerShdw>
            </a:effectLst>
          </a:endParaRPr>
        </a:p>
        <a:p>
          <a:pPr algn="ctr"/>
          <a:endParaRPr lang="en-US" sz="1200" b="0" i="1" dirty="0">
            <a:effectLst>
              <a:outerShdw blurRad="38100" dist="38100" dir="2700000" algn="tl">
                <a:srgbClr val="000000">
                  <a:alpha val="43137"/>
                </a:srgbClr>
              </a:outerShdw>
            </a:effectLst>
          </a:endParaRPr>
        </a:p>
      </dgm:t>
    </dgm:pt>
    <dgm:pt modelId="{2B9D089D-3059-44D1-8494-DBF36C7E2BDD}" type="parTrans" cxnId="{42DA00DD-B1F8-4AAD-9BB9-338B3E4F5023}">
      <dgm:prSet/>
      <dgm:spPr/>
      <dgm:t>
        <a:bodyPr/>
        <a:lstStyle/>
        <a:p>
          <a:endParaRPr lang="en-US"/>
        </a:p>
      </dgm:t>
    </dgm:pt>
    <dgm:pt modelId="{3EFB96AE-1E7D-4395-84F8-A88C9F64E437}" type="sibTrans" cxnId="{42DA00DD-B1F8-4AAD-9BB9-338B3E4F5023}">
      <dgm:prSet/>
      <dgm:spPr/>
      <dgm:t>
        <a:bodyPr/>
        <a:lstStyle/>
        <a:p>
          <a:endParaRPr lang="en-US"/>
        </a:p>
      </dgm:t>
    </dgm:pt>
    <dgm:pt modelId="{4FCE60AC-A53E-4FE0-A179-9CC95268897D}">
      <dgm:prSet phldrT="[Text]" custT="1"/>
      <dgm:spPr/>
      <dgm:t>
        <a:bodyPr/>
        <a:lstStyle/>
        <a:p>
          <a:r>
            <a:rPr lang="en-US" sz="1600" b="1" i="0" dirty="0">
              <a:effectLst>
                <a:outerShdw blurRad="38100" dist="38100" dir="2700000" algn="tl">
                  <a:srgbClr val="000000">
                    <a:alpha val="43137"/>
                  </a:srgbClr>
                </a:outerShdw>
              </a:effectLst>
            </a:rPr>
            <a:t>Standard 3</a:t>
          </a:r>
        </a:p>
        <a:p>
          <a:r>
            <a:rPr lang="en-US" sz="1600" b="1" i="0" dirty="0">
              <a:effectLst>
                <a:outerShdw blurRad="38100" dist="38100" dir="2700000" algn="tl">
                  <a:srgbClr val="000000">
                    <a:alpha val="43137"/>
                  </a:srgbClr>
                </a:outerShdw>
              </a:effectLst>
            </a:rPr>
            <a:t>Executive Leadership:  </a:t>
          </a:r>
        </a:p>
        <a:p>
          <a:r>
            <a:rPr lang="en-US" sz="1600" b="1" i="1" dirty="0">
              <a:solidFill>
                <a:schemeClr val="tx1"/>
              </a:solidFill>
              <a:effectLst/>
            </a:rPr>
            <a:t>The principal</a:t>
          </a:r>
          <a:r>
            <a:rPr lang="en-US" sz="1600" b="1" i="1" baseline="0" dirty="0">
              <a:solidFill>
                <a:schemeClr val="tx1"/>
              </a:solidFill>
              <a:effectLst/>
            </a:rPr>
            <a:t> is responsible for modeling a consistent focus and personal responsibility for improving student outcomes</a:t>
          </a:r>
          <a:r>
            <a:rPr lang="en-US" sz="1600" i="1" baseline="0" dirty="0">
              <a:solidFill>
                <a:schemeClr val="tx1"/>
              </a:solidFill>
              <a:effectLst/>
            </a:rPr>
            <a:t>.</a:t>
          </a:r>
          <a:endParaRPr lang="en-US" sz="1600" i="1" dirty="0">
            <a:solidFill>
              <a:schemeClr val="tx1"/>
            </a:solidFill>
            <a:effectLst/>
          </a:endParaRPr>
        </a:p>
      </dgm:t>
    </dgm:pt>
    <dgm:pt modelId="{92617087-C6B8-47F8-A906-DC23C3FA690C}" type="parTrans" cxnId="{AED71C17-FDEF-41A5-8A5E-AB1DA6F06D7D}">
      <dgm:prSet/>
      <dgm:spPr/>
      <dgm:t>
        <a:bodyPr/>
        <a:lstStyle/>
        <a:p>
          <a:endParaRPr lang="en-US"/>
        </a:p>
      </dgm:t>
    </dgm:pt>
    <dgm:pt modelId="{D079CD7A-87B7-4073-9E5A-3E8ECC084B89}" type="sibTrans" cxnId="{AED71C17-FDEF-41A5-8A5E-AB1DA6F06D7D}">
      <dgm:prSet/>
      <dgm:spPr/>
      <dgm:t>
        <a:bodyPr/>
        <a:lstStyle/>
        <a:p>
          <a:endParaRPr lang="en-US"/>
        </a:p>
      </dgm:t>
    </dgm:pt>
    <dgm:pt modelId="{FD5953EB-FD38-4076-8C59-F5E7020E6625}">
      <dgm:prSet custT="1"/>
      <dgm:spPr/>
      <dgm:t>
        <a:bodyPr/>
        <a:lstStyle/>
        <a:p>
          <a:r>
            <a:rPr lang="en-US" sz="1600" b="1" i="0" dirty="0">
              <a:effectLst>
                <a:outerShdw blurRad="38100" dist="38100" dir="2700000" algn="tl">
                  <a:srgbClr val="000000">
                    <a:alpha val="43137"/>
                  </a:srgbClr>
                </a:outerShdw>
              </a:effectLst>
            </a:rPr>
            <a:t>Standard 4</a:t>
          </a:r>
        </a:p>
        <a:p>
          <a:r>
            <a:rPr lang="en-US" sz="1600" b="1" i="0" dirty="0">
              <a:effectLst>
                <a:outerShdw blurRad="38100" dist="38100" dir="2700000" algn="tl">
                  <a:srgbClr val="000000">
                    <a:alpha val="43137"/>
                  </a:srgbClr>
                </a:outerShdw>
              </a:effectLst>
            </a:rPr>
            <a:t>School Culture:   </a:t>
          </a:r>
        </a:p>
        <a:p>
          <a:r>
            <a:rPr lang="en-US" sz="1600" b="1" i="1" dirty="0">
              <a:solidFill>
                <a:schemeClr val="tx1"/>
              </a:solidFill>
              <a:effectLst/>
            </a:rPr>
            <a:t>The principal is responsible</a:t>
          </a:r>
          <a:r>
            <a:rPr lang="en-US" sz="1600" b="1" i="1" baseline="0" dirty="0">
              <a:solidFill>
                <a:schemeClr val="tx1"/>
              </a:solidFill>
              <a:effectLst/>
            </a:rPr>
            <a:t> for establishing and implementing a shared vision and culture of high expectations.</a:t>
          </a:r>
          <a:r>
            <a:rPr lang="en-US" sz="1600" b="1" i="0" dirty="0">
              <a:solidFill>
                <a:schemeClr val="tx1"/>
              </a:solidFill>
              <a:effectLst/>
            </a:rPr>
            <a:t> </a:t>
          </a:r>
        </a:p>
      </dgm:t>
    </dgm:pt>
    <dgm:pt modelId="{EE131407-CB3E-4021-BD08-1BD05765A708}" type="parTrans" cxnId="{AD90C006-F381-4FE5-9ED1-61A04FBA2625}">
      <dgm:prSet/>
      <dgm:spPr/>
      <dgm:t>
        <a:bodyPr/>
        <a:lstStyle/>
        <a:p>
          <a:endParaRPr lang="en-US"/>
        </a:p>
      </dgm:t>
    </dgm:pt>
    <dgm:pt modelId="{A32569C4-4C50-4553-A4E6-819A8032D6A8}" type="sibTrans" cxnId="{AD90C006-F381-4FE5-9ED1-61A04FBA2625}">
      <dgm:prSet/>
      <dgm:spPr/>
      <dgm:t>
        <a:bodyPr/>
        <a:lstStyle/>
        <a:p>
          <a:endParaRPr lang="en-US"/>
        </a:p>
      </dgm:t>
    </dgm:pt>
    <dgm:pt modelId="{B86DCF6E-9026-45A7-A559-EFA9519EC18E}">
      <dgm:prSet custT="1"/>
      <dgm:spPr/>
      <dgm:t>
        <a:bodyPr/>
        <a:lstStyle/>
        <a:p>
          <a:r>
            <a:rPr lang="en-US" sz="1600" b="1" i="0" dirty="0">
              <a:effectLst>
                <a:outerShdw blurRad="38100" dist="38100" dir="2700000" algn="tl">
                  <a:srgbClr val="000000">
                    <a:alpha val="43137"/>
                  </a:srgbClr>
                </a:outerShdw>
              </a:effectLst>
            </a:rPr>
            <a:t>Standard 5</a:t>
          </a:r>
        </a:p>
        <a:p>
          <a:r>
            <a:rPr lang="en-US" sz="1600" b="1" i="0" dirty="0">
              <a:effectLst>
                <a:outerShdw blurRad="38100" dist="38100" dir="2700000" algn="tl">
                  <a:srgbClr val="000000">
                    <a:alpha val="43137"/>
                  </a:srgbClr>
                </a:outerShdw>
              </a:effectLst>
            </a:rPr>
            <a:t>Strategic Operations:</a:t>
          </a:r>
        </a:p>
        <a:p>
          <a:r>
            <a:rPr lang="en-US" sz="1600" b="1" i="1" dirty="0">
              <a:solidFill>
                <a:schemeClr val="tx1"/>
              </a:solidFill>
              <a:effectLst/>
            </a:rPr>
            <a:t>The principal outlines and tracks clear goals, targets, and strategies aligned</a:t>
          </a:r>
          <a:r>
            <a:rPr lang="en-US" sz="1600" b="1" i="1" baseline="0" dirty="0">
              <a:solidFill>
                <a:schemeClr val="tx1"/>
              </a:solidFill>
              <a:effectLst/>
            </a:rPr>
            <a:t> to a school vision that improves teacher effectiveness and student outcomes.</a:t>
          </a:r>
          <a:endParaRPr lang="en-US" sz="1600" b="1" i="1" dirty="0">
            <a:solidFill>
              <a:schemeClr val="tx1"/>
            </a:solidFill>
            <a:effectLst/>
          </a:endParaRPr>
        </a:p>
      </dgm:t>
    </dgm:pt>
    <dgm:pt modelId="{5C30CAE8-271A-4CA2-8C8A-AF736600A7E2}" type="parTrans" cxnId="{4891A7F6-B439-463A-9E70-FAA1897C8986}">
      <dgm:prSet/>
      <dgm:spPr/>
      <dgm:t>
        <a:bodyPr/>
        <a:lstStyle/>
        <a:p>
          <a:endParaRPr lang="en-US"/>
        </a:p>
      </dgm:t>
    </dgm:pt>
    <dgm:pt modelId="{57F388B8-1879-4415-B6AF-DEB527A81545}" type="sibTrans" cxnId="{4891A7F6-B439-463A-9E70-FAA1897C8986}">
      <dgm:prSet/>
      <dgm:spPr/>
      <dgm:t>
        <a:bodyPr/>
        <a:lstStyle/>
        <a:p>
          <a:endParaRPr lang="en-US"/>
        </a:p>
      </dgm:t>
    </dgm:pt>
    <dgm:pt modelId="{FF830E8E-BDEA-4093-BF3E-FC23D286AB13}">
      <dgm:prSet phldrT="[Text]" custT="1"/>
      <dgm:spPr/>
      <dgm:t>
        <a:bodyPr/>
        <a:lstStyle/>
        <a:p>
          <a:r>
            <a:rPr lang="en-US" sz="1600" b="1" i="0" dirty="0">
              <a:effectLst>
                <a:outerShdw blurRad="38100" dist="38100" dir="2700000" algn="tl">
                  <a:srgbClr val="000000">
                    <a:alpha val="43137"/>
                  </a:srgbClr>
                </a:outerShdw>
              </a:effectLst>
            </a:rPr>
            <a:t>Standard 2</a:t>
          </a:r>
        </a:p>
        <a:p>
          <a:r>
            <a:rPr lang="en-US" sz="1600" b="1" i="0" dirty="0">
              <a:effectLst>
                <a:outerShdw blurRad="38100" dist="38100" dir="2700000" algn="tl">
                  <a:srgbClr val="000000">
                    <a:alpha val="43137"/>
                  </a:srgbClr>
                </a:outerShdw>
              </a:effectLst>
            </a:rPr>
            <a:t>Human Capital:  </a:t>
          </a:r>
        </a:p>
        <a:p>
          <a:r>
            <a:rPr lang="en-US" sz="1600" b="1" i="1" dirty="0">
              <a:solidFill>
                <a:schemeClr val="tx1"/>
              </a:solidFill>
              <a:effectLst/>
            </a:rPr>
            <a:t>The principal is responsible for ensuring there are high quality teachers and staff in every classroom in the school. </a:t>
          </a:r>
        </a:p>
      </dgm:t>
    </dgm:pt>
    <dgm:pt modelId="{160F9D67-DECF-491A-95D7-2F14F1339E24}" type="sibTrans" cxnId="{D6BCDE30-C19D-4FBA-83F9-07A5F02714D2}">
      <dgm:prSet/>
      <dgm:spPr/>
      <dgm:t>
        <a:bodyPr/>
        <a:lstStyle/>
        <a:p>
          <a:endParaRPr lang="en-US"/>
        </a:p>
      </dgm:t>
    </dgm:pt>
    <dgm:pt modelId="{097A7EBF-9F77-4367-8B1B-84C9DCD1D64D}" type="parTrans" cxnId="{D6BCDE30-C19D-4FBA-83F9-07A5F02714D2}">
      <dgm:prSet/>
      <dgm:spPr/>
      <dgm:t>
        <a:bodyPr/>
        <a:lstStyle/>
        <a:p>
          <a:endParaRPr lang="en-US"/>
        </a:p>
      </dgm:t>
    </dgm:pt>
    <dgm:pt modelId="{AC25CE8C-0774-414F-AD3F-90E3667076B3}" type="pres">
      <dgm:prSet presAssocID="{5E14D99B-BCDE-4D0C-ACCF-68FBDF100F89}" presName="diagram" presStyleCnt="0">
        <dgm:presLayoutVars>
          <dgm:dir/>
          <dgm:resizeHandles val="exact"/>
        </dgm:presLayoutVars>
      </dgm:prSet>
      <dgm:spPr/>
      <dgm:t>
        <a:bodyPr/>
        <a:lstStyle/>
        <a:p>
          <a:endParaRPr lang="en-US"/>
        </a:p>
      </dgm:t>
    </dgm:pt>
    <dgm:pt modelId="{C97FE20D-09E0-48A3-8D2D-5DE22D70B957}" type="pres">
      <dgm:prSet presAssocID="{752F35CD-4F17-4B64-B523-AAF60E42E5EC}" presName="node" presStyleLbl="node1" presStyleIdx="0" presStyleCnt="5">
        <dgm:presLayoutVars>
          <dgm:bulletEnabled val="1"/>
        </dgm:presLayoutVars>
      </dgm:prSet>
      <dgm:spPr/>
      <dgm:t>
        <a:bodyPr/>
        <a:lstStyle/>
        <a:p>
          <a:endParaRPr lang="en-US"/>
        </a:p>
      </dgm:t>
    </dgm:pt>
    <dgm:pt modelId="{134CE77A-35C0-476E-B73A-745F28448093}" type="pres">
      <dgm:prSet presAssocID="{3EFB96AE-1E7D-4395-84F8-A88C9F64E437}" presName="sibTrans" presStyleCnt="0"/>
      <dgm:spPr/>
    </dgm:pt>
    <dgm:pt modelId="{7B6D82CC-B4B4-4897-9F15-44D83FADDF9F}" type="pres">
      <dgm:prSet presAssocID="{FF830E8E-BDEA-4093-BF3E-FC23D286AB13}" presName="node" presStyleLbl="node1" presStyleIdx="1" presStyleCnt="5">
        <dgm:presLayoutVars>
          <dgm:bulletEnabled val="1"/>
        </dgm:presLayoutVars>
      </dgm:prSet>
      <dgm:spPr/>
      <dgm:t>
        <a:bodyPr/>
        <a:lstStyle/>
        <a:p>
          <a:endParaRPr lang="en-US"/>
        </a:p>
      </dgm:t>
    </dgm:pt>
    <dgm:pt modelId="{C943B205-E641-4B40-93C5-1564771783C1}" type="pres">
      <dgm:prSet presAssocID="{160F9D67-DECF-491A-95D7-2F14F1339E24}" presName="sibTrans" presStyleCnt="0"/>
      <dgm:spPr/>
    </dgm:pt>
    <dgm:pt modelId="{0477CC65-DAB8-4784-A629-64A60FC7187B}" type="pres">
      <dgm:prSet presAssocID="{4FCE60AC-A53E-4FE0-A179-9CC95268897D}" presName="node" presStyleLbl="node1" presStyleIdx="2" presStyleCnt="5">
        <dgm:presLayoutVars>
          <dgm:bulletEnabled val="1"/>
        </dgm:presLayoutVars>
      </dgm:prSet>
      <dgm:spPr/>
      <dgm:t>
        <a:bodyPr/>
        <a:lstStyle/>
        <a:p>
          <a:endParaRPr lang="en-US"/>
        </a:p>
      </dgm:t>
    </dgm:pt>
    <dgm:pt modelId="{FF7285A8-7D51-4A10-BA29-00DDE458D9D2}" type="pres">
      <dgm:prSet presAssocID="{D079CD7A-87B7-4073-9E5A-3E8ECC084B89}" presName="sibTrans" presStyleCnt="0"/>
      <dgm:spPr/>
    </dgm:pt>
    <dgm:pt modelId="{FCD569F5-E59A-40EF-B33C-B4148C1AC37F}" type="pres">
      <dgm:prSet presAssocID="{FD5953EB-FD38-4076-8C59-F5E7020E6625}" presName="node" presStyleLbl="node1" presStyleIdx="3" presStyleCnt="5" custScaleY="127391">
        <dgm:presLayoutVars>
          <dgm:bulletEnabled val="1"/>
        </dgm:presLayoutVars>
      </dgm:prSet>
      <dgm:spPr/>
      <dgm:t>
        <a:bodyPr/>
        <a:lstStyle/>
        <a:p>
          <a:endParaRPr lang="en-US"/>
        </a:p>
      </dgm:t>
    </dgm:pt>
    <dgm:pt modelId="{48E41C7E-96B9-4418-9CFC-FA1B627E114B}" type="pres">
      <dgm:prSet presAssocID="{A32569C4-4C50-4553-A4E6-819A8032D6A8}" presName="sibTrans" presStyleCnt="0"/>
      <dgm:spPr/>
    </dgm:pt>
    <dgm:pt modelId="{D2384CC5-F5DA-4CB0-B8B2-F11E9E76F648}" type="pres">
      <dgm:prSet presAssocID="{B86DCF6E-9026-45A7-A559-EFA9519EC18E}" presName="node" presStyleLbl="node1" presStyleIdx="4" presStyleCnt="5" custScaleY="126721">
        <dgm:presLayoutVars>
          <dgm:bulletEnabled val="1"/>
        </dgm:presLayoutVars>
      </dgm:prSet>
      <dgm:spPr/>
      <dgm:t>
        <a:bodyPr/>
        <a:lstStyle/>
        <a:p>
          <a:endParaRPr lang="en-US"/>
        </a:p>
      </dgm:t>
    </dgm:pt>
  </dgm:ptLst>
  <dgm:cxnLst>
    <dgm:cxn modelId="{81079665-5BB6-4792-8532-4B03A402DAD3}" type="presOf" srcId="{4FCE60AC-A53E-4FE0-A179-9CC95268897D}" destId="{0477CC65-DAB8-4784-A629-64A60FC7187B}" srcOrd="0" destOrd="0" presId="urn:microsoft.com/office/officeart/2005/8/layout/default"/>
    <dgm:cxn modelId="{4891A7F6-B439-463A-9E70-FAA1897C8986}" srcId="{5E14D99B-BCDE-4D0C-ACCF-68FBDF100F89}" destId="{B86DCF6E-9026-45A7-A559-EFA9519EC18E}" srcOrd="4" destOrd="0" parTransId="{5C30CAE8-271A-4CA2-8C8A-AF736600A7E2}" sibTransId="{57F388B8-1879-4415-B6AF-DEB527A81545}"/>
    <dgm:cxn modelId="{E34549B7-9D40-4B56-8C1F-46D54100ED90}" type="presOf" srcId="{752F35CD-4F17-4B64-B523-AAF60E42E5EC}" destId="{C97FE20D-09E0-48A3-8D2D-5DE22D70B957}" srcOrd="0" destOrd="0" presId="urn:microsoft.com/office/officeart/2005/8/layout/default"/>
    <dgm:cxn modelId="{42DA00DD-B1F8-4AAD-9BB9-338B3E4F5023}" srcId="{5E14D99B-BCDE-4D0C-ACCF-68FBDF100F89}" destId="{752F35CD-4F17-4B64-B523-AAF60E42E5EC}" srcOrd="0" destOrd="0" parTransId="{2B9D089D-3059-44D1-8494-DBF36C7E2BDD}" sibTransId="{3EFB96AE-1E7D-4395-84F8-A88C9F64E437}"/>
    <dgm:cxn modelId="{17DDD01F-31CB-4D16-B1ED-5BA9A1373064}" type="presOf" srcId="{5E14D99B-BCDE-4D0C-ACCF-68FBDF100F89}" destId="{AC25CE8C-0774-414F-AD3F-90E3667076B3}" srcOrd="0" destOrd="0" presId="urn:microsoft.com/office/officeart/2005/8/layout/default"/>
    <dgm:cxn modelId="{AD90C006-F381-4FE5-9ED1-61A04FBA2625}" srcId="{5E14D99B-BCDE-4D0C-ACCF-68FBDF100F89}" destId="{FD5953EB-FD38-4076-8C59-F5E7020E6625}" srcOrd="3" destOrd="0" parTransId="{EE131407-CB3E-4021-BD08-1BD05765A708}" sibTransId="{A32569C4-4C50-4553-A4E6-819A8032D6A8}"/>
    <dgm:cxn modelId="{D6BCDE30-C19D-4FBA-83F9-07A5F02714D2}" srcId="{5E14D99B-BCDE-4D0C-ACCF-68FBDF100F89}" destId="{FF830E8E-BDEA-4093-BF3E-FC23D286AB13}" srcOrd="1" destOrd="0" parTransId="{097A7EBF-9F77-4367-8B1B-84C9DCD1D64D}" sibTransId="{160F9D67-DECF-491A-95D7-2F14F1339E24}"/>
    <dgm:cxn modelId="{82AD8047-D4DD-4901-BCEC-5781F8AB2DE7}" type="presOf" srcId="{FF830E8E-BDEA-4093-BF3E-FC23D286AB13}" destId="{7B6D82CC-B4B4-4897-9F15-44D83FADDF9F}" srcOrd="0" destOrd="0" presId="urn:microsoft.com/office/officeart/2005/8/layout/default"/>
    <dgm:cxn modelId="{D3461ACC-4AC0-4944-B6F6-7B459479F922}" type="presOf" srcId="{B86DCF6E-9026-45A7-A559-EFA9519EC18E}" destId="{D2384CC5-F5DA-4CB0-B8B2-F11E9E76F648}" srcOrd="0" destOrd="0" presId="urn:microsoft.com/office/officeart/2005/8/layout/default"/>
    <dgm:cxn modelId="{AED71C17-FDEF-41A5-8A5E-AB1DA6F06D7D}" srcId="{5E14D99B-BCDE-4D0C-ACCF-68FBDF100F89}" destId="{4FCE60AC-A53E-4FE0-A179-9CC95268897D}" srcOrd="2" destOrd="0" parTransId="{92617087-C6B8-47F8-A906-DC23C3FA690C}" sibTransId="{D079CD7A-87B7-4073-9E5A-3E8ECC084B89}"/>
    <dgm:cxn modelId="{F043D995-D517-449C-910E-E778533AF6B2}" type="presOf" srcId="{FD5953EB-FD38-4076-8C59-F5E7020E6625}" destId="{FCD569F5-E59A-40EF-B33C-B4148C1AC37F}" srcOrd="0" destOrd="0" presId="urn:microsoft.com/office/officeart/2005/8/layout/default"/>
    <dgm:cxn modelId="{0FC99C24-AA0B-4E2D-838D-460B8B06485F}" type="presParOf" srcId="{AC25CE8C-0774-414F-AD3F-90E3667076B3}" destId="{C97FE20D-09E0-48A3-8D2D-5DE22D70B957}" srcOrd="0" destOrd="0" presId="urn:microsoft.com/office/officeart/2005/8/layout/default"/>
    <dgm:cxn modelId="{4C8D5ABD-8B3F-4BA9-B82C-EBD73CA75A84}" type="presParOf" srcId="{AC25CE8C-0774-414F-AD3F-90E3667076B3}" destId="{134CE77A-35C0-476E-B73A-745F28448093}" srcOrd="1" destOrd="0" presId="urn:microsoft.com/office/officeart/2005/8/layout/default"/>
    <dgm:cxn modelId="{452C17FD-A6F6-4BC2-A7C1-B4AAC4AB6142}" type="presParOf" srcId="{AC25CE8C-0774-414F-AD3F-90E3667076B3}" destId="{7B6D82CC-B4B4-4897-9F15-44D83FADDF9F}" srcOrd="2" destOrd="0" presId="urn:microsoft.com/office/officeart/2005/8/layout/default"/>
    <dgm:cxn modelId="{9D15D8EE-7BCF-4813-A159-A9E735498765}" type="presParOf" srcId="{AC25CE8C-0774-414F-AD3F-90E3667076B3}" destId="{C943B205-E641-4B40-93C5-1564771783C1}" srcOrd="3" destOrd="0" presId="urn:microsoft.com/office/officeart/2005/8/layout/default"/>
    <dgm:cxn modelId="{53C4A5AD-CBD0-4AB7-8A3D-CBEB2B3391E5}" type="presParOf" srcId="{AC25CE8C-0774-414F-AD3F-90E3667076B3}" destId="{0477CC65-DAB8-4784-A629-64A60FC7187B}" srcOrd="4" destOrd="0" presId="urn:microsoft.com/office/officeart/2005/8/layout/default"/>
    <dgm:cxn modelId="{7980B668-2BF2-4D41-A087-1B48E57DB3C7}" type="presParOf" srcId="{AC25CE8C-0774-414F-AD3F-90E3667076B3}" destId="{FF7285A8-7D51-4A10-BA29-00DDE458D9D2}" srcOrd="5" destOrd="0" presId="urn:microsoft.com/office/officeart/2005/8/layout/default"/>
    <dgm:cxn modelId="{58228420-779D-4510-9673-C656427AB60C}" type="presParOf" srcId="{AC25CE8C-0774-414F-AD3F-90E3667076B3}" destId="{FCD569F5-E59A-40EF-B33C-B4148C1AC37F}" srcOrd="6" destOrd="0" presId="urn:microsoft.com/office/officeart/2005/8/layout/default"/>
    <dgm:cxn modelId="{EE665D37-5956-40C5-9DFF-BFECCC64E2A0}" type="presParOf" srcId="{AC25CE8C-0774-414F-AD3F-90E3667076B3}" destId="{48E41C7E-96B9-4418-9CFC-FA1B627E114B}" srcOrd="7" destOrd="0" presId="urn:microsoft.com/office/officeart/2005/8/layout/default"/>
    <dgm:cxn modelId="{13520A08-1A80-4E49-98C8-0C4637D717A6}" type="presParOf" srcId="{AC25CE8C-0774-414F-AD3F-90E3667076B3}" destId="{D2384CC5-F5DA-4CB0-B8B2-F11E9E76F648}"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8B158A-DB70-49F1-8BDC-80B8304E52F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618EF0BA-EBAA-41A8-9AA6-F143EC8C0376}">
      <dgm:prSet phldrT="[Text]"/>
      <dgm:spPr/>
      <dgm:t>
        <a:bodyPr/>
        <a:lstStyle/>
        <a:p>
          <a:r>
            <a:rPr lang="en-US" dirty="0"/>
            <a:t>Self-assessment</a:t>
          </a:r>
          <a:r>
            <a:rPr lang="en-US" baseline="0" dirty="0"/>
            <a:t> by principal using T-PESS rubric and  student performance data.</a:t>
          </a:r>
          <a:endParaRPr lang="en-US" dirty="0"/>
        </a:p>
      </dgm:t>
    </dgm:pt>
    <dgm:pt modelId="{49A68FE5-4D2A-45ED-B8AE-9BBDE08D58CE}" type="parTrans" cxnId="{F220A046-B55B-4091-BE5F-60363026E93C}">
      <dgm:prSet/>
      <dgm:spPr/>
      <dgm:t>
        <a:bodyPr/>
        <a:lstStyle/>
        <a:p>
          <a:endParaRPr lang="en-US"/>
        </a:p>
      </dgm:t>
    </dgm:pt>
    <dgm:pt modelId="{7537C340-CD72-45B2-86E1-89C0E67612F8}" type="sibTrans" cxnId="{F220A046-B55B-4091-BE5F-60363026E93C}">
      <dgm:prSet/>
      <dgm:spPr/>
      <dgm:t>
        <a:bodyPr/>
        <a:lstStyle/>
        <a:p>
          <a:endParaRPr lang="en-US"/>
        </a:p>
      </dgm:t>
    </dgm:pt>
    <dgm:pt modelId="{585F4518-4747-4554-9219-E8D6DC451563}">
      <dgm:prSet phldrT="[Text]" custT="1"/>
      <dgm:spPr/>
      <dgm:t>
        <a:bodyPr/>
        <a:lstStyle/>
        <a:p>
          <a:pPr algn="l"/>
          <a:endParaRPr lang="en-US" sz="900" dirty="0"/>
        </a:p>
        <a:p>
          <a:pPr algn="l"/>
          <a:endParaRPr lang="en-US" sz="900" dirty="0"/>
        </a:p>
        <a:p>
          <a:pPr algn="l"/>
          <a:r>
            <a:rPr lang="en-US" sz="900" b="1" dirty="0"/>
            <a:t>What did the review of the rubric and self-assessment reveal about professional</a:t>
          </a:r>
          <a:r>
            <a:rPr lang="en-US" sz="900" b="1" baseline="0" dirty="0"/>
            <a:t> practice</a:t>
          </a:r>
          <a:r>
            <a:rPr lang="en-US" sz="900" b="1" dirty="0"/>
            <a:t>? </a:t>
          </a:r>
        </a:p>
        <a:p>
          <a:pPr algn="l"/>
          <a:endParaRPr lang="en-US" sz="800" b="1" dirty="0"/>
        </a:p>
        <a:p>
          <a:pPr algn="l"/>
          <a:r>
            <a:rPr lang="en-US" sz="900" b="1" dirty="0"/>
            <a:t>What</a:t>
          </a:r>
          <a:r>
            <a:rPr lang="en-US" sz="900" b="1" baseline="0" dirty="0"/>
            <a:t> does school data indicate about student student growth and how can the principal leverage improvement over time?</a:t>
          </a:r>
          <a:endParaRPr lang="en-US" sz="900" b="1" dirty="0"/>
        </a:p>
        <a:p>
          <a:pPr algn="ctr"/>
          <a:endParaRPr lang="en-US" sz="800" dirty="0"/>
        </a:p>
        <a:p>
          <a:pPr algn="ctr"/>
          <a:endParaRPr lang="en-US" sz="800" dirty="0"/>
        </a:p>
      </dgm:t>
    </dgm:pt>
    <dgm:pt modelId="{3D86343F-E401-4023-9189-C67A86A55E4D}" type="parTrans" cxnId="{851B25A8-906D-4165-8F3B-14E07FB06DA5}">
      <dgm:prSet/>
      <dgm:spPr/>
      <dgm:t>
        <a:bodyPr/>
        <a:lstStyle/>
        <a:p>
          <a:endParaRPr lang="en-US"/>
        </a:p>
      </dgm:t>
    </dgm:pt>
    <dgm:pt modelId="{A4E3685C-A721-4BE6-8768-CD91A09E4E76}" type="sibTrans" cxnId="{851B25A8-906D-4165-8F3B-14E07FB06DA5}">
      <dgm:prSet/>
      <dgm:spPr/>
      <dgm:t>
        <a:bodyPr/>
        <a:lstStyle/>
        <a:p>
          <a:endParaRPr lang="en-US"/>
        </a:p>
      </dgm:t>
    </dgm:pt>
    <dgm:pt modelId="{36694F11-E2F5-491D-86D6-D02059CAB968}">
      <dgm:prSet phldrT="[Text]"/>
      <dgm:spPr/>
      <dgm:t>
        <a:bodyPr/>
        <a:lstStyle/>
        <a:p>
          <a:r>
            <a:rPr lang="en-US" dirty="0"/>
            <a:t> 2</a:t>
          </a:r>
          <a:r>
            <a:rPr lang="en-US" baseline="0" dirty="0"/>
            <a:t> </a:t>
          </a:r>
          <a:r>
            <a:rPr lang="en-US" dirty="0"/>
            <a:t>Goals</a:t>
          </a:r>
        </a:p>
        <a:p>
          <a:r>
            <a:rPr lang="en-US" dirty="0"/>
            <a:t>Set</a:t>
          </a:r>
          <a:r>
            <a:rPr lang="en-US" baseline="0" dirty="0"/>
            <a:t> by principal for professional practice and student growth in collaboration with supervisor</a:t>
          </a:r>
          <a:endParaRPr lang="en-US" dirty="0"/>
        </a:p>
      </dgm:t>
    </dgm:pt>
    <dgm:pt modelId="{3040C6C6-EE84-4FC1-ADF2-B204C7146A32}" type="parTrans" cxnId="{1037F7F4-2E75-4763-8B0C-9FE14ABE0320}">
      <dgm:prSet/>
      <dgm:spPr/>
      <dgm:t>
        <a:bodyPr/>
        <a:lstStyle/>
        <a:p>
          <a:endParaRPr lang="en-US"/>
        </a:p>
      </dgm:t>
    </dgm:pt>
    <dgm:pt modelId="{0E25658D-4799-4E12-9676-384B96E8AC65}" type="sibTrans" cxnId="{1037F7F4-2E75-4763-8B0C-9FE14ABE0320}">
      <dgm:prSet/>
      <dgm:spPr/>
      <dgm:t>
        <a:bodyPr/>
        <a:lstStyle/>
        <a:p>
          <a:endParaRPr lang="en-US"/>
        </a:p>
      </dgm:t>
    </dgm:pt>
    <dgm:pt modelId="{C32F3A98-BF23-4C29-85FC-ACF4EDFA55D8}">
      <dgm:prSet phldrT="[Text]"/>
      <dgm:spPr/>
      <dgm:t>
        <a:bodyPr/>
        <a:lstStyle/>
        <a:p>
          <a:pPr algn="l"/>
          <a:r>
            <a:rPr lang="en-US" b="1" dirty="0"/>
            <a:t>Specify the professional</a:t>
          </a:r>
          <a:r>
            <a:rPr lang="en-US" b="1" baseline="0" dirty="0"/>
            <a:t> practice goal</a:t>
          </a:r>
          <a:r>
            <a:rPr lang="en-US" b="1" dirty="0"/>
            <a:t> in relation to the T-PESS Rubric and the growth goal</a:t>
          </a:r>
          <a:r>
            <a:rPr lang="en-US" b="1" baseline="0" dirty="0"/>
            <a:t> in relation to student performance</a:t>
          </a:r>
          <a:r>
            <a:rPr lang="en-US" b="1" dirty="0"/>
            <a:t>. </a:t>
          </a:r>
        </a:p>
      </dgm:t>
    </dgm:pt>
    <dgm:pt modelId="{18C5AE69-851F-439A-9AA1-F50E3076ED79}" type="parTrans" cxnId="{BC52EEBE-4FE8-4BD4-86C6-0E5F6F975E02}">
      <dgm:prSet/>
      <dgm:spPr/>
      <dgm:t>
        <a:bodyPr/>
        <a:lstStyle/>
        <a:p>
          <a:endParaRPr lang="en-US"/>
        </a:p>
      </dgm:t>
    </dgm:pt>
    <dgm:pt modelId="{3AAD000C-6A9C-445F-835E-D09C659C973A}" type="sibTrans" cxnId="{BC52EEBE-4FE8-4BD4-86C6-0E5F6F975E02}">
      <dgm:prSet/>
      <dgm:spPr/>
      <dgm:t>
        <a:bodyPr/>
        <a:lstStyle/>
        <a:p>
          <a:endParaRPr lang="en-US"/>
        </a:p>
      </dgm:t>
    </dgm:pt>
    <dgm:pt modelId="{4DDF8E32-8C99-41D0-A733-051196BC70B3}">
      <dgm:prSet phldrT="[Text]"/>
      <dgm:spPr/>
      <dgm:t>
        <a:bodyPr/>
        <a:lstStyle/>
        <a:p>
          <a:pPr algn="l"/>
          <a:r>
            <a:rPr lang="en-US" b="1" dirty="0"/>
            <a:t>Determine success indicators for both</a:t>
          </a:r>
          <a:r>
            <a:rPr lang="en-US" b="1" baseline="0" dirty="0"/>
            <a:t> goals</a:t>
          </a:r>
          <a:r>
            <a:rPr lang="en-US" b="1" dirty="0"/>
            <a:t>. </a:t>
          </a:r>
        </a:p>
        <a:p>
          <a:pPr algn="l"/>
          <a:r>
            <a:rPr lang="en-US" b="1" dirty="0"/>
            <a:t>Consider possible sources of evidence and artifacts.</a:t>
          </a:r>
        </a:p>
      </dgm:t>
    </dgm:pt>
    <dgm:pt modelId="{9F85E7D0-6C6C-4054-A56E-1C769CF70FF9}" type="parTrans" cxnId="{C6B6E8C9-3410-41AB-831E-ADF35394D8B8}">
      <dgm:prSet/>
      <dgm:spPr/>
      <dgm:t>
        <a:bodyPr/>
        <a:lstStyle/>
        <a:p>
          <a:endParaRPr lang="en-US"/>
        </a:p>
      </dgm:t>
    </dgm:pt>
    <dgm:pt modelId="{D3C29679-14C8-4E28-A8CD-54682D81A7DC}" type="sibTrans" cxnId="{C6B6E8C9-3410-41AB-831E-ADF35394D8B8}">
      <dgm:prSet/>
      <dgm:spPr/>
      <dgm:t>
        <a:bodyPr/>
        <a:lstStyle/>
        <a:p>
          <a:endParaRPr lang="en-US"/>
        </a:p>
      </dgm:t>
    </dgm:pt>
    <dgm:pt modelId="{837392C2-3464-42F6-8B38-3D4752902B2E}">
      <dgm:prSet phldrT="[Text]"/>
      <dgm:spPr/>
      <dgm:t>
        <a:bodyPr/>
        <a:lstStyle/>
        <a:p>
          <a:r>
            <a:rPr lang="en-US" dirty="0"/>
            <a:t>Actions/Develop</a:t>
          </a:r>
          <a:r>
            <a:rPr lang="en-US" baseline="0" dirty="0"/>
            <a:t> GSPD Plan</a:t>
          </a:r>
          <a:endParaRPr lang="en-US" dirty="0"/>
        </a:p>
      </dgm:t>
    </dgm:pt>
    <dgm:pt modelId="{01C43813-7E9B-463B-8D6D-BD800B710B42}" type="parTrans" cxnId="{4D8A8B3A-FCBB-4C75-96EE-4E02A07C666F}">
      <dgm:prSet/>
      <dgm:spPr/>
      <dgm:t>
        <a:bodyPr/>
        <a:lstStyle/>
        <a:p>
          <a:endParaRPr lang="en-US"/>
        </a:p>
      </dgm:t>
    </dgm:pt>
    <dgm:pt modelId="{20CFF7C6-2F64-4C25-9E5E-4D7E46C2108D}" type="sibTrans" cxnId="{4D8A8B3A-FCBB-4C75-96EE-4E02A07C666F}">
      <dgm:prSet/>
      <dgm:spPr/>
      <dgm:t>
        <a:bodyPr/>
        <a:lstStyle/>
        <a:p>
          <a:endParaRPr lang="en-US"/>
        </a:p>
      </dgm:t>
    </dgm:pt>
    <dgm:pt modelId="{AC39D0E1-0594-48E7-AE72-9132A3748C27}">
      <dgm:prSet phldrT="[Text]"/>
      <dgm:spPr/>
      <dgm:t>
        <a:bodyPr/>
        <a:lstStyle/>
        <a:p>
          <a:r>
            <a:rPr lang="en-US" dirty="0"/>
            <a:t>Monitor Progress</a:t>
          </a:r>
        </a:p>
      </dgm:t>
    </dgm:pt>
    <dgm:pt modelId="{40E69E3F-85DC-42BB-A07B-F3B71CA944B6}" type="parTrans" cxnId="{CF4DD13F-F907-4C28-BAD0-63E26867EF3C}">
      <dgm:prSet/>
      <dgm:spPr/>
      <dgm:t>
        <a:bodyPr/>
        <a:lstStyle/>
        <a:p>
          <a:endParaRPr lang="en-US"/>
        </a:p>
      </dgm:t>
    </dgm:pt>
    <dgm:pt modelId="{B9C0B0F0-F57E-4C98-A568-63B8990DDA7E}" type="sibTrans" cxnId="{CF4DD13F-F907-4C28-BAD0-63E26867EF3C}">
      <dgm:prSet/>
      <dgm:spPr/>
      <dgm:t>
        <a:bodyPr/>
        <a:lstStyle/>
        <a:p>
          <a:endParaRPr lang="en-US"/>
        </a:p>
      </dgm:t>
    </dgm:pt>
    <dgm:pt modelId="{76B34D95-FFD4-45B1-B021-0435A6A48D9B}">
      <dgm:prSet phldrT="[Text]"/>
      <dgm:spPr/>
      <dgm:t>
        <a:bodyPr/>
        <a:lstStyle/>
        <a:p>
          <a:pPr algn="ctr"/>
          <a:r>
            <a:rPr lang="en-US" b="1" dirty="0"/>
            <a:t>Identify the strategies</a:t>
          </a:r>
          <a:r>
            <a:rPr lang="en-US" b="1" baseline="0" dirty="0"/>
            <a:t> and actions that will be put in place and acted upon to accomplish the stated goals</a:t>
          </a:r>
          <a:r>
            <a:rPr lang="en-US" b="1" dirty="0"/>
            <a:t>.</a:t>
          </a:r>
        </a:p>
        <a:p>
          <a:pPr algn="ctr"/>
          <a:endParaRPr lang="en-US" b="1" dirty="0"/>
        </a:p>
        <a:p>
          <a:pPr algn="ctr"/>
          <a:r>
            <a:rPr lang="en-US" b="1" dirty="0"/>
            <a:t>GSPD plans are comprehensive and should be revisited</a:t>
          </a:r>
          <a:r>
            <a:rPr lang="en-US" b="1" baseline="0" dirty="0"/>
            <a:t> throughout the year.</a:t>
          </a:r>
          <a:endParaRPr lang="en-US" b="1" dirty="0"/>
        </a:p>
      </dgm:t>
    </dgm:pt>
    <dgm:pt modelId="{5A9235CD-219F-4276-9126-5D7407AEF383}" type="parTrans" cxnId="{BD27625F-695B-4211-815D-CD2668EBC10D}">
      <dgm:prSet/>
      <dgm:spPr/>
      <dgm:t>
        <a:bodyPr/>
        <a:lstStyle/>
        <a:p>
          <a:endParaRPr lang="en-US"/>
        </a:p>
      </dgm:t>
    </dgm:pt>
    <dgm:pt modelId="{3B5F6D2E-1B64-4D66-8A0C-E81CB2B85928}" type="sibTrans" cxnId="{BD27625F-695B-4211-815D-CD2668EBC10D}">
      <dgm:prSet/>
      <dgm:spPr/>
      <dgm:t>
        <a:bodyPr/>
        <a:lstStyle/>
        <a:p>
          <a:endParaRPr lang="en-US"/>
        </a:p>
      </dgm:t>
    </dgm:pt>
    <dgm:pt modelId="{48F47376-B3CA-48CD-8408-A55595AFB125}">
      <dgm:prSet phldrT="[Text]"/>
      <dgm:spPr/>
      <dgm:t>
        <a:bodyPr/>
        <a:lstStyle/>
        <a:p>
          <a:pPr algn="l"/>
          <a:r>
            <a:rPr lang="en-US" b="1" dirty="0"/>
            <a:t>Monitor GSPD</a:t>
          </a:r>
          <a:r>
            <a:rPr lang="en-US" b="1" baseline="0" dirty="0"/>
            <a:t> Plans </a:t>
          </a:r>
          <a:r>
            <a:rPr lang="en-US" b="1" dirty="0"/>
            <a:t>and progress </a:t>
          </a:r>
          <a:r>
            <a:rPr lang="en-US" b="1" baseline="0" dirty="0"/>
            <a:t> toward </a:t>
          </a:r>
          <a:r>
            <a:rPr lang="en-US" b="1" dirty="0"/>
            <a:t>goal attainment.</a:t>
          </a:r>
        </a:p>
      </dgm:t>
    </dgm:pt>
    <dgm:pt modelId="{331A3281-6343-4D48-BD7C-53E333B8A35D}" type="parTrans" cxnId="{9CC0BD9A-DF78-4268-8CC1-9A15B0DBEFC5}">
      <dgm:prSet/>
      <dgm:spPr/>
      <dgm:t>
        <a:bodyPr/>
        <a:lstStyle/>
        <a:p>
          <a:endParaRPr lang="en-US"/>
        </a:p>
      </dgm:t>
    </dgm:pt>
    <dgm:pt modelId="{25A5BBED-9FEF-439A-979C-49C5FB4B8ABF}" type="sibTrans" cxnId="{9CC0BD9A-DF78-4268-8CC1-9A15B0DBEFC5}">
      <dgm:prSet/>
      <dgm:spPr/>
      <dgm:t>
        <a:bodyPr/>
        <a:lstStyle/>
        <a:p>
          <a:endParaRPr lang="en-US"/>
        </a:p>
      </dgm:t>
    </dgm:pt>
    <dgm:pt modelId="{724B64BC-5B8B-40AA-8E23-D9D2F7833453}">
      <dgm:prSet phldrT="[Text]"/>
      <dgm:spPr/>
      <dgm:t>
        <a:bodyPr/>
        <a:lstStyle/>
        <a:p>
          <a:pPr algn="l"/>
          <a:r>
            <a:rPr lang="en-US" b="1" dirty="0"/>
            <a:t>Establish processes for self-monitoring</a:t>
          </a:r>
          <a:r>
            <a:rPr lang="en-US" b="1" baseline="0" dirty="0"/>
            <a:t> and assessment</a:t>
          </a:r>
          <a:r>
            <a:rPr lang="en-US" b="1" dirty="0"/>
            <a:t>. </a:t>
          </a:r>
        </a:p>
      </dgm:t>
    </dgm:pt>
    <dgm:pt modelId="{F6CF986A-2557-4093-BA54-8086B9EF2951}" type="parTrans" cxnId="{9FE01E08-524F-4820-B236-72B550129407}">
      <dgm:prSet/>
      <dgm:spPr/>
      <dgm:t>
        <a:bodyPr/>
        <a:lstStyle/>
        <a:p>
          <a:endParaRPr lang="en-US"/>
        </a:p>
      </dgm:t>
    </dgm:pt>
    <dgm:pt modelId="{128F89C4-9662-42DE-BEBE-0E4265F940A8}" type="sibTrans" cxnId="{9FE01E08-524F-4820-B236-72B550129407}">
      <dgm:prSet/>
      <dgm:spPr/>
      <dgm:t>
        <a:bodyPr/>
        <a:lstStyle/>
        <a:p>
          <a:endParaRPr lang="en-US"/>
        </a:p>
      </dgm:t>
    </dgm:pt>
    <dgm:pt modelId="{5BFC8E60-253F-4678-8944-0D4700281A47}" type="pres">
      <dgm:prSet presAssocID="{488B158A-DB70-49F1-8BDC-80B8304E52F4}" presName="diagram" presStyleCnt="0">
        <dgm:presLayoutVars>
          <dgm:chPref val="1"/>
          <dgm:dir/>
          <dgm:animOne val="branch"/>
          <dgm:animLvl val="lvl"/>
          <dgm:resizeHandles/>
        </dgm:presLayoutVars>
      </dgm:prSet>
      <dgm:spPr/>
      <dgm:t>
        <a:bodyPr/>
        <a:lstStyle/>
        <a:p>
          <a:endParaRPr lang="en-US"/>
        </a:p>
      </dgm:t>
    </dgm:pt>
    <dgm:pt modelId="{600E5F39-3602-40AD-B207-3CF273F3AD11}" type="pres">
      <dgm:prSet presAssocID="{618EF0BA-EBAA-41A8-9AA6-F143EC8C0376}" presName="root" presStyleCnt="0"/>
      <dgm:spPr/>
    </dgm:pt>
    <dgm:pt modelId="{1074A72D-851F-4373-A63B-641CF99CAC0A}" type="pres">
      <dgm:prSet presAssocID="{618EF0BA-EBAA-41A8-9AA6-F143EC8C0376}" presName="rootComposite" presStyleCnt="0"/>
      <dgm:spPr/>
    </dgm:pt>
    <dgm:pt modelId="{219F8222-B011-446B-A1B5-5AF744BDEA37}" type="pres">
      <dgm:prSet presAssocID="{618EF0BA-EBAA-41A8-9AA6-F143EC8C0376}" presName="rootText" presStyleLbl="node1" presStyleIdx="0" presStyleCnt="4"/>
      <dgm:spPr/>
      <dgm:t>
        <a:bodyPr/>
        <a:lstStyle/>
        <a:p>
          <a:endParaRPr lang="en-US"/>
        </a:p>
      </dgm:t>
    </dgm:pt>
    <dgm:pt modelId="{FE63981F-C57F-442C-927B-D8545CEB8884}" type="pres">
      <dgm:prSet presAssocID="{618EF0BA-EBAA-41A8-9AA6-F143EC8C0376}" presName="rootConnector" presStyleLbl="node1" presStyleIdx="0" presStyleCnt="4"/>
      <dgm:spPr/>
      <dgm:t>
        <a:bodyPr/>
        <a:lstStyle/>
        <a:p>
          <a:endParaRPr lang="en-US"/>
        </a:p>
      </dgm:t>
    </dgm:pt>
    <dgm:pt modelId="{F549B17B-66AC-471D-B0BD-2E0A8C619637}" type="pres">
      <dgm:prSet presAssocID="{618EF0BA-EBAA-41A8-9AA6-F143EC8C0376}" presName="childShape" presStyleCnt="0"/>
      <dgm:spPr/>
    </dgm:pt>
    <dgm:pt modelId="{0D264011-15A0-4E4D-B674-29B234D96D20}" type="pres">
      <dgm:prSet presAssocID="{3D86343F-E401-4023-9189-C67A86A55E4D}" presName="Name13" presStyleLbl="parChTrans1D2" presStyleIdx="0" presStyleCnt="6"/>
      <dgm:spPr/>
      <dgm:t>
        <a:bodyPr/>
        <a:lstStyle/>
        <a:p>
          <a:endParaRPr lang="en-US"/>
        </a:p>
      </dgm:t>
    </dgm:pt>
    <dgm:pt modelId="{4171E531-E660-4860-9E5B-148540364BAB}" type="pres">
      <dgm:prSet presAssocID="{585F4518-4747-4554-9219-E8D6DC451563}" presName="childText" presStyleLbl="bgAcc1" presStyleIdx="0" presStyleCnt="6" custScaleX="115798" custScaleY="188173">
        <dgm:presLayoutVars>
          <dgm:bulletEnabled val="1"/>
        </dgm:presLayoutVars>
      </dgm:prSet>
      <dgm:spPr/>
      <dgm:t>
        <a:bodyPr/>
        <a:lstStyle/>
        <a:p>
          <a:endParaRPr lang="en-US"/>
        </a:p>
      </dgm:t>
    </dgm:pt>
    <dgm:pt modelId="{45F351CA-D648-4FC0-95FC-BCD5F2D903CF}" type="pres">
      <dgm:prSet presAssocID="{36694F11-E2F5-491D-86D6-D02059CAB968}" presName="root" presStyleCnt="0"/>
      <dgm:spPr/>
    </dgm:pt>
    <dgm:pt modelId="{25EE9356-03E7-46C7-812B-8B6B3DBBFA5B}" type="pres">
      <dgm:prSet presAssocID="{36694F11-E2F5-491D-86D6-D02059CAB968}" presName="rootComposite" presStyleCnt="0"/>
      <dgm:spPr/>
    </dgm:pt>
    <dgm:pt modelId="{FBB318E0-A325-479D-9EC0-68CCE34180A1}" type="pres">
      <dgm:prSet presAssocID="{36694F11-E2F5-491D-86D6-D02059CAB968}" presName="rootText" presStyleLbl="node1" presStyleIdx="1" presStyleCnt="4" custScaleY="171669"/>
      <dgm:spPr/>
      <dgm:t>
        <a:bodyPr/>
        <a:lstStyle/>
        <a:p>
          <a:endParaRPr lang="en-US"/>
        </a:p>
      </dgm:t>
    </dgm:pt>
    <dgm:pt modelId="{E9F318E4-F655-431F-A40E-84AD4138B9BC}" type="pres">
      <dgm:prSet presAssocID="{36694F11-E2F5-491D-86D6-D02059CAB968}" presName="rootConnector" presStyleLbl="node1" presStyleIdx="1" presStyleCnt="4"/>
      <dgm:spPr/>
      <dgm:t>
        <a:bodyPr/>
        <a:lstStyle/>
        <a:p>
          <a:endParaRPr lang="en-US"/>
        </a:p>
      </dgm:t>
    </dgm:pt>
    <dgm:pt modelId="{BBA950B4-017A-4D2E-B40F-15AA0D6E746B}" type="pres">
      <dgm:prSet presAssocID="{36694F11-E2F5-491D-86D6-D02059CAB968}" presName="childShape" presStyleCnt="0"/>
      <dgm:spPr/>
    </dgm:pt>
    <dgm:pt modelId="{6881B999-62BE-4E7C-9F15-51AD744AF0F8}" type="pres">
      <dgm:prSet presAssocID="{18C5AE69-851F-439A-9AA1-F50E3076ED79}" presName="Name13" presStyleLbl="parChTrans1D2" presStyleIdx="1" presStyleCnt="6"/>
      <dgm:spPr/>
      <dgm:t>
        <a:bodyPr/>
        <a:lstStyle/>
        <a:p>
          <a:endParaRPr lang="en-US"/>
        </a:p>
      </dgm:t>
    </dgm:pt>
    <dgm:pt modelId="{4DFE5CFA-1F52-4437-BA44-BA873B626877}" type="pres">
      <dgm:prSet presAssocID="{C32F3A98-BF23-4C29-85FC-ACF4EDFA55D8}" presName="childText" presStyleLbl="bgAcc1" presStyleIdx="1" presStyleCnt="6">
        <dgm:presLayoutVars>
          <dgm:bulletEnabled val="1"/>
        </dgm:presLayoutVars>
      </dgm:prSet>
      <dgm:spPr/>
      <dgm:t>
        <a:bodyPr/>
        <a:lstStyle/>
        <a:p>
          <a:endParaRPr lang="en-US"/>
        </a:p>
      </dgm:t>
    </dgm:pt>
    <dgm:pt modelId="{F7D9EE78-5394-4D5D-BB74-8926BF2B4821}" type="pres">
      <dgm:prSet presAssocID="{9F85E7D0-6C6C-4054-A56E-1C769CF70FF9}" presName="Name13" presStyleLbl="parChTrans1D2" presStyleIdx="2" presStyleCnt="6"/>
      <dgm:spPr/>
      <dgm:t>
        <a:bodyPr/>
        <a:lstStyle/>
        <a:p>
          <a:endParaRPr lang="en-US"/>
        </a:p>
      </dgm:t>
    </dgm:pt>
    <dgm:pt modelId="{94559419-CE2D-4ACC-A83D-2E3142CF27F2}" type="pres">
      <dgm:prSet presAssocID="{4DDF8E32-8C99-41D0-A733-051196BC70B3}" presName="childText" presStyleLbl="bgAcc1" presStyleIdx="2" presStyleCnt="6">
        <dgm:presLayoutVars>
          <dgm:bulletEnabled val="1"/>
        </dgm:presLayoutVars>
      </dgm:prSet>
      <dgm:spPr/>
      <dgm:t>
        <a:bodyPr/>
        <a:lstStyle/>
        <a:p>
          <a:endParaRPr lang="en-US"/>
        </a:p>
      </dgm:t>
    </dgm:pt>
    <dgm:pt modelId="{2F72378A-0D1D-4222-BACF-6A846B6C4110}" type="pres">
      <dgm:prSet presAssocID="{837392C2-3464-42F6-8B38-3D4752902B2E}" presName="root" presStyleCnt="0"/>
      <dgm:spPr/>
    </dgm:pt>
    <dgm:pt modelId="{83B0A566-C3E0-4BAE-88AF-BD3885A8E354}" type="pres">
      <dgm:prSet presAssocID="{837392C2-3464-42F6-8B38-3D4752902B2E}" presName="rootComposite" presStyleCnt="0"/>
      <dgm:spPr/>
    </dgm:pt>
    <dgm:pt modelId="{F0C1C961-5A88-4791-A86D-9C72B91BD75D}" type="pres">
      <dgm:prSet presAssocID="{837392C2-3464-42F6-8B38-3D4752902B2E}" presName="rootText" presStyleLbl="node1" presStyleIdx="2" presStyleCnt="4"/>
      <dgm:spPr/>
      <dgm:t>
        <a:bodyPr/>
        <a:lstStyle/>
        <a:p>
          <a:endParaRPr lang="en-US"/>
        </a:p>
      </dgm:t>
    </dgm:pt>
    <dgm:pt modelId="{FDBFCF0E-D220-4C4E-997C-EC4F4774DB19}" type="pres">
      <dgm:prSet presAssocID="{837392C2-3464-42F6-8B38-3D4752902B2E}" presName="rootConnector" presStyleLbl="node1" presStyleIdx="2" presStyleCnt="4"/>
      <dgm:spPr/>
      <dgm:t>
        <a:bodyPr/>
        <a:lstStyle/>
        <a:p>
          <a:endParaRPr lang="en-US"/>
        </a:p>
      </dgm:t>
    </dgm:pt>
    <dgm:pt modelId="{796CC5A3-F0B3-44A9-9FF0-D164D254704F}" type="pres">
      <dgm:prSet presAssocID="{837392C2-3464-42F6-8B38-3D4752902B2E}" presName="childShape" presStyleCnt="0"/>
      <dgm:spPr/>
    </dgm:pt>
    <dgm:pt modelId="{B752A265-F129-448D-A640-C92DDC14BA9E}" type="pres">
      <dgm:prSet presAssocID="{5A9235CD-219F-4276-9126-5D7407AEF383}" presName="Name13" presStyleLbl="parChTrans1D2" presStyleIdx="3" presStyleCnt="6"/>
      <dgm:spPr/>
      <dgm:t>
        <a:bodyPr/>
        <a:lstStyle/>
        <a:p>
          <a:endParaRPr lang="en-US"/>
        </a:p>
      </dgm:t>
    </dgm:pt>
    <dgm:pt modelId="{55944A2C-28BF-4656-901B-87484F77FF1D}" type="pres">
      <dgm:prSet presAssocID="{76B34D95-FFD4-45B1-B021-0435A6A48D9B}" presName="childText" presStyleLbl="bgAcc1" presStyleIdx="3" presStyleCnt="6" custScaleY="192673">
        <dgm:presLayoutVars>
          <dgm:bulletEnabled val="1"/>
        </dgm:presLayoutVars>
      </dgm:prSet>
      <dgm:spPr/>
      <dgm:t>
        <a:bodyPr/>
        <a:lstStyle/>
        <a:p>
          <a:endParaRPr lang="en-US"/>
        </a:p>
      </dgm:t>
    </dgm:pt>
    <dgm:pt modelId="{88CC10E7-B97D-4864-B971-EA7E23CECB9C}" type="pres">
      <dgm:prSet presAssocID="{AC39D0E1-0594-48E7-AE72-9132A3748C27}" presName="root" presStyleCnt="0"/>
      <dgm:spPr/>
    </dgm:pt>
    <dgm:pt modelId="{59170013-62D9-4061-AC3E-CE2A0D732226}" type="pres">
      <dgm:prSet presAssocID="{AC39D0E1-0594-48E7-AE72-9132A3748C27}" presName="rootComposite" presStyleCnt="0"/>
      <dgm:spPr/>
    </dgm:pt>
    <dgm:pt modelId="{AAC3C00D-9040-43FA-B55A-A31739AC3DC5}" type="pres">
      <dgm:prSet presAssocID="{AC39D0E1-0594-48E7-AE72-9132A3748C27}" presName="rootText" presStyleLbl="node1" presStyleIdx="3" presStyleCnt="4"/>
      <dgm:spPr/>
      <dgm:t>
        <a:bodyPr/>
        <a:lstStyle/>
        <a:p>
          <a:endParaRPr lang="en-US"/>
        </a:p>
      </dgm:t>
    </dgm:pt>
    <dgm:pt modelId="{1A67C786-E4CD-42F7-99DA-E1B4D8EB9B92}" type="pres">
      <dgm:prSet presAssocID="{AC39D0E1-0594-48E7-AE72-9132A3748C27}" presName="rootConnector" presStyleLbl="node1" presStyleIdx="3" presStyleCnt="4"/>
      <dgm:spPr/>
      <dgm:t>
        <a:bodyPr/>
        <a:lstStyle/>
        <a:p>
          <a:endParaRPr lang="en-US"/>
        </a:p>
      </dgm:t>
    </dgm:pt>
    <dgm:pt modelId="{662B48BB-2A27-4717-9F49-CCBB2418E1BC}" type="pres">
      <dgm:prSet presAssocID="{AC39D0E1-0594-48E7-AE72-9132A3748C27}" presName="childShape" presStyleCnt="0"/>
      <dgm:spPr/>
    </dgm:pt>
    <dgm:pt modelId="{A9F80C80-9ADC-444C-AFB6-3010233F23C6}" type="pres">
      <dgm:prSet presAssocID="{331A3281-6343-4D48-BD7C-53E333B8A35D}" presName="Name13" presStyleLbl="parChTrans1D2" presStyleIdx="4" presStyleCnt="6"/>
      <dgm:spPr/>
      <dgm:t>
        <a:bodyPr/>
        <a:lstStyle/>
        <a:p>
          <a:endParaRPr lang="en-US"/>
        </a:p>
      </dgm:t>
    </dgm:pt>
    <dgm:pt modelId="{E3BD41A4-0730-47C6-B856-472EB7342910}" type="pres">
      <dgm:prSet presAssocID="{48F47376-B3CA-48CD-8408-A55595AFB125}" presName="childText" presStyleLbl="bgAcc1" presStyleIdx="4" presStyleCnt="6">
        <dgm:presLayoutVars>
          <dgm:bulletEnabled val="1"/>
        </dgm:presLayoutVars>
      </dgm:prSet>
      <dgm:spPr/>
      <dgm:t>
        <a:bodyPr/>
        <a:lstStyle/>
        <a:p>
          <a:endParaRPr lang="en-US"/>
        </a:p>
      </dgm:t>
    </dgm:pt>
    <dgm:pt modelId="{25C141D8-79CD-478A-B06D-6A60F546256A}" type="pres">
      <dgm:prSet presAssocID="{F6CF986A-2557-4093-BA54-8086B9EF2951}" presName="Name13" presStyleLbl="parChTrans1D2" presStyleIdx="5" presStyleCnt="6"/>
      <dgm:spPr/>
      <dgm:t>
        <a:bodyPr/>
        <a:lstStyle/>
        <a:p>
          <a:endParaRPr lang="en-US"/>
        </a:p>
      </dgm:t>
    </dgm:pt>
    <dgm:pt modelId="{3AB13293-6CA9-4DE3-997D-4AF2BE2C8BCF}" type="pres">
      <dgm:prSet presAssocID="{724B64BC-5B8B-40AA-8E23-D9D2F7833453}" presName="childText" presStyleLbl="bgAcc1" presStyleIdx="5" presStyleCnt="6" custLinFactNeighborY="2428">
        <dgm:presLayoutVars>
          <dgm:bulletEnabled val="1"/>
        </dgm:presLayoutVars>
      </dgm:prSet>
      <dgm:spPr/>
      <dgm:t>
        <a:bodyPr/>
        <a:lstStyle/>
        <a:p>
          <a:endParaRPr lang="en-US"/>
        </a:p>
      </dgm:t>
    </dgm:pt>
  </dgm:ptLst>
  <dgm:cxnLst>
    <dgm:cxn modelId="{64EA6CC3-591C-492A-B8AA-7492D8C77C04}" type="presOf" srcId="{3D86343F-E401-4023-9189-C67A86A55E4D}" destId="{0D264011-15A0-4E4D-B674-29B234D96D20}" srcOrd="0" destOrd="0" presId="urn:microsoft.com/office/officeart/2005/8/layout/hierarchy3"/>
    <dgm:cxn modelId="{C8A52441-4297-4478-B57E-1F3C69F5711F}" type="presOf" srcId="{36694F11-E2F5-491D-86D6-D02059CAB968}" destId="{E9F318E4-F655-431F-A40E-84AD4138B9BC}" srcOrd="1" destOrd="0" presId="urn:microsoft.com/office/officeart/2005/8/layout/hierarchy3"/>
    <dgm:cxn modelId="{D8A59E69-C5FD-4694-BDDC-E22DBE2CF3A7}" type="presOf" srcId="{618EF0BA-EBAA-41A8-9AA6-F143EC8C0376}" destId="{FE63981F-C57F-442C-927B-D8545CEB8884}" srcOrd="1" destOrd="0" presId="urn:microsoft.com/office/officeart/2005/8/layout/hierarchy3"/>
    <dgm:cxn modelId="{BC52EEBE-4FE8-4BD4-86C6-0E5F6F975E02}" srcId="{36694F11-E2F5-491D-86D6-D02059CAB968}" destId="{C32F3A98-BF23-4C29-85FC-ACF4EDFA55D8}" srcOrd="0" destOrd="0" parTransId="{18C5AE69-851F-439A-9AA1-F50E3076ED79}" sibTransId="{3AAD000C-6A9C-445F-835E-D09C659C973A}"/>
    <dgm:cxn modelId="{5E7D6E08-FF0E-425C-9FB8-BCF71229444C}" type="presOf" srcId="{724B64BC-5B8B-40AA-8E23-D9D2F7833453}" destId="{3AB13293-6CA9-4DE3-997D-4AF2BE2C8BCF}" srcOrd="0" destOrd="0" presId="urn:microsoft.com/office/officeart/2005/8/layout/hierarchy3"/>
    <dgm:cxn modelId="{4D8A8B3A-FCBB-4C75-96EE-4E02A07C666F}" srcId="{488B158A-DB70-49F1-8BDC-80B8304E52F4}" destId="{837392C2-3464-42F6-8B38-3D4752902B2E}" srcOrd="2" destOrd="0" parTransId="{01C43813-7E9B-463B-8D6D-BD800B710B42}" sibTransId="{20CFF7C6-2F64-4C25-9E5E-4D7E46C2108D}"/>
    <dgm:cxn modelId="{9CC0BD9A-DF78-4268-8CC1-9A15B0DBEFC5}" srcId="{AC39D0E1-0594-48E7-AE72-9132A3748C27}" destId="{48F47376-B3CA-48CD-8408-A55595AFB125}" srcOrd="0" destOrd="0" parTransId="{331A3281-6343-4D48-BD7C-53E333B8A35D}" sibTransId="{25A5BBED-9FEF-439A-979C-49C5FB4B8ABF}"/>
    <dgm:cxn modelId="{C232BF08-0ED1-48DC-8E77-6832C1B14D97}" type="presOf" srcId="{C32F3A98-BF23-4C29-85FC-ACF4EDFA55D8}" destId="{4DFE5CFA-1F52-4437-BA44-BA873B626877}" srcOrd="0" destOrd="0" presId="urn:microsoft.com/office/officeart/2005/8/layout/hierarchy3"/>
    <dgm:cxn modelId="{495A41AE-994E-435B-8C8C-DBB0DA4998A7}" type="presOf" srcId="{618EF0BA-EBAA-41A8-9AA6-F143EC8C0376}" destId="{219F8222-B011-446B-A1B5-5AF744BDEA37}" srcOrd="0" destOrd="0" presId="urn:microsoft.com/office/officeart/2005/8/layout/hierarchy3"/>
    <dgm:cxn modelId="{8229511E-4547-4E9E-B1D7-CDE548FC4FF8}" type="presOf" srcId="{36694F11-E2F5-491D-86D6-D02059CAB968}" destId="{FBB318E0-A325-479D-9EC0-68CCE34180A1}" srcOrd="0" destOrd="0" presId="urn:microsoft.com/office/officeart/2005/8/layout/hierarchy3"/>
    <dgm:cxn modelId="{CF4DD13F-F907-4C28-BAD0-63E26867EF3C}" srcId="{488B158A-DB70-49F1-8BDC-80B8304E52F4}" destId="{AC39D0E1-0594-48E7-AE72-9132A3748C27}" srcOrd="3" destOrd="0" parTransId="{40E69E3F-85DC-42BB-A07B-F3B71CA944B6}" sibTransId="{B9C0B0F0-F57E-4C98-A568-63B8990DDA7E}"/>
    <dgm:cxn modelId="{659B5C3A-E085-4591-AB50-F078D85803AA}" type="presOf" srcId="{837392C2-3464-42F6-8B38-3D4752902B2E}" destId="{F0C1C961-5A88-4791-A86D-9C72B91BD75D}" srcOrd="0" destOrd="0" presId="urn:microsoft.com/office/officeart/2005/8/layout/hierarchy3"/>
    <dgm:cxn modelId="{4CD382B5-6A36-457A-992C-034E210CB286}" type="presOf" srcId="{AC39D0E1-0594-48E7-AE72-9132A3748C27}" destId="{1A67C786-E4CD-42F7-99DA-E1B4D8EB9B92}" srcOrd="1" destOrd="0" presId="urn:microsoft.com/office/officeart/2005/8/layout/hierarchy3"/>
    <dgm:cxn modelId="{61AAF5D8-62D3-4F0D-93BB-A87EFA2B7BDD}" type="presOf" srcId="{76B34D95-FFD4-45B1-B021-0435A6A48D9B}" destId="{55944A2C-28BF-4656-901B-87484F77FF1D}" srcOrd="0" destOrd="0" presId="urn:microsoft.com/office/officeart/2005/8/layout/hierarchy3"/>
    <dgm:cxn modelId="{40DF6A5B-3392-4F88-9353-3E1DCD555F86}" type="presOf" srcId="{9F85E7D0-6C6C-4054-A56E-1C769CF70FF9}" destId="{F7D9EE78-5394-4D5D-BB74-8926BF2B4821}" srcOrd="0" destOrd="0" presId="urn:microsoft.com/office/officeart/2005/8/layout/hierarchy3"/>
    <dgm:cxn modelId="{099F4D91-F135-4C34-9915-978D98216BBB}" type="presOf" srcId="{488B158A-DB70-49F1-8BDC-80B8304E52F4}" destId="{5BFC8E60-253F-4678-8944-0D4700281A47}" srcOrd="0" destOrd="0" presId="urn:microsoft.com/office/officeart/2005/8/layout/hierarchy3"/>
    <dgm:cxn modelId="{BD27625F-695B-4211-815D-CD2668EBC10D}" srcId="{837392C2-3464-42F6-8B38-3D4752902B2E}" destId="{76B34D95-FFD4-45B1-B021-0435A6A48D9B}" srcOrd="0" destOrd="0" parTransId="{5A9235CD-219F-4276-9126-5D7407AEF383}" sibTransId="{3B5F6D2E-1B64-4D66-8A0C-E81CB2B85928}"/>
    <dgm:cxn modelId="{FFBB9609-A9C9-4F3D-B099-2BA80257463A}" type="presOf" srcId="{5A9235CD-219F-4276-9126-5D7407AEF383}" destId="{B752A265-F129-448D-A640-C92DDC14BA9E}" srcOrd="0" destOrd="0" presId="urn:microsoft.com/office/officeart/2005/8/layout/hierarchy3"/>
    <dgm:cxn modelId="{EE623C2E-8D42-459D-8CF7-18441534D895}" type="presOf" srcId="{AC39D0E1-0594-48E7-AE72-9132A3748C27}" destId="{AAC3C00D-9040-43FA-B55A-A31739AC3DC5}" srcOrd="0" destOrd="0" presId="urn:microsoft.com/office/officeart/2005/8/layout/hierarchy3"/>
    <dgm:cxn modelId="{86866CF6-11B0-42C2-9B96-5F812718EA85}" type="presOf" srcId="{4DDF8E32-8C99-41D0-A733-051196BC70B3}" destId="{94559419-CE2D-4ACC-A83D-2E3142CF27F2}" srcOrd="0" destOrd="0" presId="urn:microsoft.com/office/officeart/2005/8/layout/hierarchy3"/>
    <dgm:cxn modelId="{3EB0F6B2-5EF0-4E64-BBAF-08256DD35C23}" type="presOf" srcId="{F6CF986A-2557-4093-BA54-8086B9EF2951}" destId="{25C141D8-79CD-478A-B06D-6A60F546256A}" srcOrd="0" destOrd="0" presId="urn:microsoft.com/office/officeart/2005/8/layout/hierarchy3"/>
    <dgm:cxn modelId="{F220A046-B55B-4091-BE5F-60363026E93C}" srcId="{488B158A-DB70-49F1-8BDC-80B8304E52F4}" destId="{618EF0BA-EBAA-41A8-9AA6-F143EC8C0376}" srcOrd="0" destOrd="0" parTransId="{49A68FE5-4D2A-45ED-B8AE-9BBDE08D58CE}" sibTransId="{7537C340-CD72-45B2-86E1-89C0E67612F8}"/>
    <dgm:cxn modelId="{9FE01E08-524F-4820-B236-72B550129407}" srcId="{AC39D0E1-0594-48E7-AE72-9132A3748C27}" destId="{724B64BC-5B8B-40AA-8E23-D9D2F7833453}" srcOrd="1" destOrd="0" parTransId="{F6CF986A-2557-4093-BA54-8086B9EF2951}" sibTransId="{128F89C4-9662-42DE-BEBE-0E4265F940A8}"/>
    <dgm:cxn modelId="{916680CF-1D28-453A-8B56-439752CDF13D}" type="presOf" srcId="{48F47376-B3CA-48CD-8408-A55595AFB125}" destId="{E3BD41A4-0730-47C6-B856-472EB7342910}" srcOrd="0" destOrd="0" presId="urn:microsoft.com/office/officeart/2005/8/layout/hierarchy3"/>
    <dgm:cxn modelId="{851B25A8-906D-4165-8F3B-14E07FB06DA5}" srcId="{618EF0BA-EBAA-41A8-9AA6-F143EC8C0376}" destId="{585F4518-4747-4554-9219-E8D6DC451563}" srcOrd="0" destOrd="0" parTransId="{3D86343F-E401-4023-9189-C67A86A55E4D}" sibTransId="{A4E3685C-A721-4BE6-8768-CD91A09E4E76}"/>
    <dgm:cxn modelId="{EBE2A81D-4ACC-451D-821E-6DAC4B584ED8}" type="presOf" srcId="{837392C2-3464-42F6-8B38-3D4752902B2E}" destId="{FDBFCF0E-D220-4C4E-997C-EC4F4774DB19}" srcOrd="1" destOrd="0" presId="urn:microsoft.com/office/officeart/2005/8/layout/hierarchy3"/>
    <dgm:cxn modelId="{87A8137A-37DF-493E-ADAD-43B53859A7C6}" type="presOf" srcId="{585F4518-4747-4554-9219-E8D6DC451563}" destId="{4171E531-E660-4860-9E5B-148540364BAB}" srcOrd="0" destOrd="0" presId="urn:microsoft.com/office/officeart/2005/8/layout/hierarchy3"/>
    <dgm:cxn modelId="{C6B6E8C9-3410-41AB-831E-ADF35394D8B8}" srcId="{36694F11-E2F5-491D-86D6-D02059CAB968}" destId="{4DDF8E32-8C99-41D0-A733-051196BC70B3}" srcOrd="1" destOrd="0" parTransId="{9F85E7D0-6C6C-4054-A56E-1C769CF70FF9}" sibTransId="{D3C29679-14C8-4E28-A8CD-54682D81A7DC}"/>
    <dgm:cxn modelId="{47ED852C-2815-438F-B38E-8D7D1429C92E}" type="presOf" srcId="{18C5AE69-851F-439A-9AA1-F50E3076ED79}" destId="{6881B999-62BE-4E7C-9F15-51AD744AF0F8}" srcOrd="0" destOrd="0" presId="urn:microsoft.com/office/officeart/2005/8/layout/hierarchy3"/>
    <dgm:cxn modelId="{313B1413-0F61-4248-9940-4828372BD0DA}" type="presOf" srcId="{331A3281-6343-4D48-BD7C-53E333B8A35D}" destId="{A9F80C80-9ADC-444C-AFB6-3010233F23C6}" srcOrd="0" destOrd="0" presId="urn:microsoft.com/office/officeart/2005/8/layout/hierarchy3"/>
    <dgm:cxn modelId="{1037F7F4-2E75-4763-8B0C-9FE14ABE0320}" srcId="{488B158A-DB70-49F1-8BDC-80B8304E52F4}" destId="{36694F11-E2F5-491D-86D6-D02059CAB968}" srcOrd="1" destOrd="0" parTransId="{3040C6C6-EE84-4FC1-ADF2-B204C7146A32}" sibTransId="{0E25658D-4799-4E12-9676-384B96E8AC65}"/>
    <dgm:cxn modelId="{88F85E76-CAAD-4D04-8B50-8002A9DEA502}" type="presParOf" srcId="{5BFC8E60-253F-4678-8944-0D4700281A47}" destId="{600E5F39-3602-40AD-B207-3CF273F3AD11}" srcOrd="0" destOrd="0" presId="urn:microsoft.com/office/officeart/2005/8/layout/hierarchy3"/>
    <dgm:cxn modelId="{1DB9CE17-6881-4AD2-8EA3-8ADF687B217A}" type="presParOf" srcId="{600E5F39-3602-40AD-B207-3CF273F3AD11}" destId="{1074A72D-851F-4373-A63B-641CF99CAC0A}" srcOrd="0" destOrd="0" presId="urn:microsoft.com/office/officeart/2005/8/layout/hierarchy3"/>
    <dgm:cxn modelId="{51A6CEBF-0B8F-4575-A1B9-5D960A64FC16}" type="presParOf" srcId="{1074A72D-851F-4373-A63B-641CF99CAC0A}" destId="{219F8222-B011-446B-A1B5-5AF744BDEA37}" srcOrd="0" destOrd="0" presId="urn:microsoft.com/office/officeart/2005/8/layout/hierarchy3"/>
    <dgm:cxn modelId="{03C80ADE-5E59-4410-8944-8D15405BF525}" type="presParOf" srcId="{1074A72D-851F-4373-A63B-641CF99CAC0A}" destId="{FE63981F-C57F-442C-927B-D8545CEB8884}" srcOrd="1" destOrd="0" presId="urn:microsoft.com/office/officeart/2005/8/layout/hierarchy3"/>
    <dgm:cxn modelId="{77FF3662-5EBB-498E-8F17-20974A59654E}" type="presParOf" srcId="{600E5F39-3602-40AD-B207-3CF273F3AD11}" destId="{F549B17B-66AC-471D-B0BD-2E0A8C619637}" srcOrd="1" destOrd="0" presId="urn:microsoft.com/office/officeart/2005/8/layout/hierarchy3"/>
    <dgm:cxn modelId="{11D50ABC-EE55-42A0-88A2-3F0EB42CB346}" type="presParOf" srcId="{F549B17B-66AC-471D-B0BD-2E0A8C619637}" destId="{0D264011-15A0-4E4D-B674-29B234D96D20}" srcOrd="0" destOrd="0" presId="urn:microsoft.com/office/officeart/2005/8/layout/hierarchy3"/>
    <dgm:cxn modelId="{DF8BEFE0-84C6-45D9-B53A-330D087D3693}" type="presParOf" srcId="{F549B17B-66AC-471D-B0BD-2E0A8C619637}" destId="{4171E531-E660-4860-9E5B-148540364BAB}" srcOrd="1" destOrd="0" presId="urn:microsoft.com/office/officeart/2005/8/layout/hierarchy3"/>
    <dgm:cxn modelId="{C4248E98-8C09-4841-BE56-60BE7F514970}" type="presParOf" srcId="{5BFC8E60-253F-4678-8944-0D4700281A47}" destId="{45F351CA-D648-4FC0-95FC-BCD5F2D903CF}" srcOrd="1" destOrd="0" presId="urn:microsoft.com/office/officeart/2005/8/layout/hierarchy3"/>
    <dgm:cxn modelId="{F6067236-4F90-47FF-A98E-938E9B5A624C}" type="presParOf" srcId="{45F351CA-D648-4FC0-95FC-BCD5F2D903CF}" destId="{25EE9356-03E7-46C7-812B-8B6B3DBBFA5B}" srcOrd="0" destOrd="0" presId="urn:microsoft.com/office/officeart/2005/8/layout/hierarchy3"/>
    <dgm:cxn modelId="{C9A25EAE-BB41-4491-B879-5DF424878358}" type="presParOf" srcId="{25EE9356-03E7-46C7-812B-8B6B3DBBFA5B}" destId="{FBB318E0-A325-479D-9EC0-68CCE34180A1}" srcOrd="0" destOrd="0" presId="urn:microsoft.com/office/officeart/2005/8/layout/hierarchy3"/>
    <dgm:cxn modelId="{7C4151A8-4ADF-484A-A987-A7E9C4293372}" type="presParOf" srcId="{25EE9356-03E7-46C7-812B-8B6B3DBBFA5B}" destId="{E9F318E4-F655-431F-A40E-84AD4138B9BC}" srcOrd="1" destOrd="0" presId="urn:microsoft.com/office/officeart/2005/8/layout/hierarchy3"/>
    <dgm:cxn modelId="{25D83714-281E-4C6F-91ED-5345FF4D302E}" type="presParOf" srcId="{45F351CA-D648-4FC0-95FC-BCD5F2D903CF}" destId="{BBA950B4-017A-4D2E-B40F-15AA0D6E746B}" srcOrd="1" destOrd="0" presId="urn:microsoft.com/office/officeart/2005/8/layout/hierarchy3"/>
    <dgm:cxn modelId="{4831073C-9599-41B8-BE91-2A12E7722580}" type="presParOf" srcId="{BBA950B4-017A-4D2E-B40F-15AA0D6E746B}" destId="{6881B999-62BE-4E7C-9F15-51AD744AF0F8}" srcOrd="0" destOrd="0" presId="urn:microsoft.com/office/officeart/2005/8/layout/hierarchy3"/>
    <dgm:cxn modelId="{A5F514C4-AFCE-4338-B768-43CF7EBCF23C}" type="presParOf" srcId="{BBA950B4-017A-4D2E-B40F-15AA0D6E746B}" destId="{4DFE5CFA-1F52-4437-BA44-BA873B626877}" srcOrd="1" destOrd="0" presId="urn:microsoft.com/office/officeart/2005/8/layout/hierarchy3"/>
    <dgm:cxn modelId="{5EB04893-9CD5-4BF5-B566-EA8F18A03D7C}" type="presParOf" srcId="{BBA950B4-017A-4D2E-B40F-15AA0D6E746B}" destId="{F7D9EE78-5394-4D5D-BB74-8926BF2B4821}" srcOrd="2" destOrd="0" presId="urn:microsoft.com/office/officeart/2005/8/layout/hierarchy3"/>
    <dgm:cxn modelId="{1708DD31-0B33-42CB-A5ED-589D8CF89CB2}" type="presParOf" srcId="{BBA950B4-017A-4D2E-B40F-15AA0D6E746B}" destId="{94559419-CE2D-4ACC-A83D-2E3142CF27F2}" srcOrd="3" destOrd="0" presId="urn:microsoft.com/office/officeart/2005/8/layout/hierarchy3"/>
    <dgm:cxn modelId="{9DF44813-A5A6-4B32-B08F-99DB62E06919}" type="presParOf" srcId="{5BFC8E60-253F-4678-8944-0D4700281A47}" destId="{2F72378A-0D1D-4222-BACF-6A846B6C4110}" srcOrd="2" destOrd="0" presId="urn:microsoft.com/office/officeart/2005/8/layout/hierarchy3"/>
    <dgm:cxn modelId="{74A70B85-FDA7-40A5-96D1-138724EC98E1}" type="presParOf" srcId="{2F72378A-0D1D-4222-BACF-6A846B6C4110}" destId="{83B0A566-C3E0-4BAE-88AF-BD3885A8E354}" srcOrd="0" destOrd="0" presId="urn:microsoft.com/office/officeart/2005/8/layout/hierarchy3"/>
    <dgm:cxn modelId="{2BE0F65F-F0CE-4294-82B8-5354AE7A8A18}" type="presParOf" srcId="{83B0A566-C3E0-4BAE-88AF-BD3885A8E354}" destId="{F0C1C961-5A88-4791-A86D-9C72B91BD75D}" srcOrd="0" destOrd="0" presId="urn:microsoft.com/office/officeart/2005/8/layout/hierarchy3"/>
    <dgm:cxn modelId="{B5459EF7-AFBA-4F25-9D82-6D95C6051A1E}" type="presParOf" srcId="{83B0A566-C3E0-4BAE-88AF-BD3885A8E354}" destId="{FDBFCF0E-D220-4C4E-997C-EC4F4774DB19}" srcOrd="1" destOrd="0" presId="urn:microsoft.com/office/officeart/2005/8/layout/hierarchy3"/>
    <dgm:cxn modelId="{8A883E70-2A44-460C-9DA7-B727920F52AE}" type="presParOf" srcId="{2F72378A-0D1D-4222-BACF-6A846B6C4110}" destId="{796CC5A3-F0B3-44A9-9FF0-D164D254704F}" srcOrd="1" destOrd="0" presId="urn:microsoft.com/office/officeart/2005/8/layout/hierarchy3"/>
    <dgm:cxn modelId="{290CDC24-F5AB-4886-83F1-49A4F0667EE7}" type="presParOf" srcId="{796CC5A3-F0B3-44A9-9FF0-D164D254704F}" destId="{B752A265-F129-448D-A640-C92DDC14BA9E}" srcOrd="0" destOrd="0" presId="urn:microsoft.com/office/officeart/2005/8/layout/hierarchy3"/>
    <dgm:cxn modelId="{905AAE2B-9EB3-4862-90B2-80E8F38DC1E9}" type="presParOf" srcId="{796CC5A3-F0B3-44A9-9FF0-D164D254704F}" destId="{55944A2C-28BF-4656-901B-87484F77FF1D}" srcOrd="1" destOrd="0" presId="urn:microsoft.com/office/officeart/2005/8/layout/hierarchy3"/>
    <dgm:cxn modelId="{0F497688-67DD-46D0-9F2D-C527BCADA6CF}" type="presParOf" srcId="{5BFC8E60-253F-4678-8944-0D4700281A47}" destId="{88CC10E7-B97D-4864-B971-EA7E23CECB9C}" srcOrd="3" destOrd="0" presId="urn:microsoft.com/office/officeart/2005/8/layout/hierarchy3"/>
    <dgm:cxn modelId="{4B3137BC-5587-4D5D-B4A2-47404670871A}" type="presParOf" srcId="{88CC10E7-B97D-4864-B971-EA7E23CECB9C}" destId="{59170013-62D9-4061-AC3E-CE2A0D732226}" srcOrd="0" destOrd="0" presId="urn:microsoft.com/office/officeart/2005/8/layout/hierarchy3"/>
    <dgm:cxn modelId="{D20B0063-D865-4923-8C4F-AA947F11362F}" type="presParOf" srcId="{59170013-62D9-4061-AC3E-CE2A0D732226}" destId="{AAC3C00D-9040-43FA-B55A-A31739AC3DC5}" srcOrd="0" destOrd="0" presId="urn:microsoft.com/office/officeart/2005/8/layout/hierarchy3"/>
    <dgm:cxn modelId="{9A7493FD-81E5-422C-B607-AB7377AE80CF}" type="presParOf" srcId="{59170013-62D9-4061-AC3E-CE2A0D732226}" destId="{1A67C786-E4CD-42F7-99DA-E1B4D8EB9B92}" srcOrd="1" destOrd="0" presId="urn:microsoft.com/office/officeart/2005/8/layout/hierarchy3"/>
    <dgm:cxn modelId="{5EB8828C-5EEE-4610-BDB2-579A55488CD5}" type="presParOf" srcId="{88CC10E7-B97D-4864-B971-EA7E23CECB9C}" destId="{662B48BB-2A27-4717-9F49-CCBB2418E1BC}" srcOrd="1" destOrd="0" presId="urn:microsoft.com/office/officeart/2005/8/layout/hierarchy3"/>
    <dgm:cxn modelId="{E5F1180F-ACFC-494C-945C-8C39959A19E9}" type="presParOf" srcId="{662B48BB-2A27-4717-9F49-CCBB2418E1BC}" destId="{A9F80C80-9ADC-444C-AFB6-3010233F23C6}" srcOrd="0" destOrd="0" presId="urn:microsoft.com/office/officeart/2005/8/layout/hierarchy3"/>
    <dgm:cxn modelId="{E516B12C-D0E4-4FDF-B207-43DD12CF5851}" type="presParOf" srcId="{662B48BB-2A27-4717-9F49-CCBB2418E1BC}" destId="{E3BD41A4-0730-47C6-B856-472EB7342910}" srcOrd="1" destOrd="0" presId="urn:microsoft.com/office/officeart/2005/8/layout/hierarchy3"/>
    <dgm:cxn modelId="{F9ECC2DF-B474-434E-AAA0-77642E95697C}" type="presParOf" srcId="{662B48BB-2A27-4717-9F49-CCBB2418E1BC}" destId="{25C141D8-79CD-478A-B06D-6A60F546256A}" srcOrd="2" destOrd="0" presId="urn:microsoft.com/office/officeart/2005/8/layout/hierarchy3"/>
    <dgm:cxn modelId="{926BD596-A565-4F1A-9523-F67266FF0F0F}" type="presParOf" srcId="{662B48BB-2A27-4717-9F49-CCBB2418E1BC}" destId="{3AB13293-6CA9-4DE3-997D-4AF2BE2C8BCF}"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8B158A-DB70-49F1-8BDC-80B8304E52F4}" type="doc">
      <dgm:prSet loTypeId="urn:microsoft.com/office/officeart/2005/8/layout/hierarchy3" loCatId="hierarchy" qsTypeId="urn:microsoft.com/office/officeart/2005/8/quickstyle/simple5" qsCatId="simple" csTypeId="urn:microsoft.com/office/officeart/2005/8/colors/accent1_2" csCatId="accent1" phldr="1"/>
      <dgm:spPr/>
      <dgm:t>
        <a:bodyPr/>
        <a:lstStyle/>
        <a:p>
          <a:endParaRPr lang="en-US"/>
        </a:p>
      </dgm:t>
    </dgm:pt>
    <dgm:pt modelId="{618EF0BA-EBAA-41A8-9AA6-F143EC8C0376}">
      <dgm:prSet phldrT="[Text]" custT="1"/>
      <dgm:spPr/>
      <dgm:t>
        <a:bodyPr/>
        <a:lstStyle/>
        <a:p>
          <a:r>
            <a:rPr lang="en-US" sz="2000" dirty="0"/>
            <a:t>Goal Review</a:t>
          </a:r>
        </a:p>
      </dgm:t>
    </dgm:pt>
    <dgm:pt modelId="{49A68FE5-4D2A-45ED-B8AE-9BBDE08D58CE}" type="parTrans" cxnId="{F220A046-B55B-4091-BE5F-60363026E93C}">
      <dgm:prSet/>
      <dgm:spPr/>
      <dgm:t>
        <a:bodyPr/>
        <a:lstStyle/>
        <a:p>
          <a:endParaRPr lang="en-US"/>
        </a:p>
      </dgm:t>
    </dgm:pt>
    <dgm:pt modelId="{7537C340-CD72-45B2-86E1-89C0E67612F8}" type="sibTrans" cxnId="{F220A046-B55B-4091-BE5F-60363026E93C}">
      <dgm:prSet/>
      <dgm:spPr/>
      <dgm:t>
        <a:bodyPr/>
        <a:lstStyle/>
        <a:p>
          <a:endParaRPr lang="en-US"/>
        </a:p>
      </dgm:t>
    </dgm:pt>
    <dgm:pt modelId="{585F4518-4747-4554-9219-E8D6DC451563}">
      <dgm:prSet phldrT="[Text]" custT="1"/>
      <dgm:spPr/>
      <dgm:t>
        <a:bodyPr/>
        <a:lstStyle/>
        <a:p>
          <a:pPr algn="l"/>
          <a:r>
            <a:rPr lang="en-US" sz="1400" dirty="0"/>
            <a:t>Review the established goals (professional</a:t>
          </a:r>
          <a:r>
            <a:rPr lang="en-US" sz="1400" baseline="0" dirty="0"/>
            <a:t> practice and student growth).</a:t>
          </a:r>
          <a:r>
            <a:rPr lang="en-US" sz="1400" dirty="0"/>
            <a:t> </a:t>
          </a:r>
        </a:p>
      </dgm:t>
    </dgm:pt>
    <dgm:pt modelId="{3D86343F-E401-4023-9189-C67A86A55E4D}" type="parTrans" cxnId="{851B25A8-906D-4165-8F3B-14E07FB06DA5}">
      <dgm:prSet/>
      <dgm:spPr/>
      <dgm:t>
        <a:bodyPr/>
        <a:lstStyle/>
        <a:p>
          <a:endParaRPr lang="en-US"/>
        </a:p>
      </dgm:t>
    </dgm:pt>
    <dgm:pt modelId="{A4E3685C-A721-4BE6-8768-CD91A09E4E76}" type="sibTrans" cxnId="{851B25A8-906D-4165-8F3B-14E07FB06DA5}">
      <dgm:prSet/>
      <dgm:spPr/>
      <dgm:t>
        <a:bodyPr/>
        <a:lstStyle/>
        <a:p>
          <a:endParaRPr lang="en-US"/>
        </a:p>
      </dgm:t>
    </dgm:pt>
    <dgm:pt modelId="{36694F11-E2F5-491D-86D6-D02059CAB968}">
      <dgm:prSet phldrT="[Text]" custT="1"/>
      <dgm:spPr/>
      <dgm:t>
        <a:bodyPr/>
        <a:lstStyle/>
        <a:p>
          <a:r>
            <a:rPr lang="en-US" sz="2000" dirty="0"/>
            <a:t>Goal Progress and Attainment</a:t>
          </a:r>
        </a:p>
      </dgm:t>
    </dgm:pt>
    <dgm:pt modelId="{3040C6C6-EE84-4FC1-ADF2-B204C7146A32}" type="parTrans" cxnId="{1037F7F4-2E75-4763-8B0C-9FE14ABE0320}">
      <dgm:prSet/>
      <dgm:spPr/>
      <dgm:t>
        <a:bodyPr/>
        <a:lstStyle/>
        <a:p>
          <a:endParaRPr lang="en-US"/>
        </a:p>
      </dgm:t>
    </dgm:pt>
    <dgm:pt modelId="{0E25658D-4799-4E12-9676-384B96E8AC65}" type="sibTrans" cxnId="{1037F7F4-2E75-4763-8B0C-9FE14ABE0320}">
      <dgm:prSet/>
      <dgm:spPr/>
      <dgm:t>
        <a:bodyPr/>
        <a:lstStyle/>
        <a:p>
          <a:endParaRPr lang="en-US"/>
        </a:p>
      </dgm:t>
    </dgm:pt>
    <dgm:pt modelId="{C32F3A98-BF23-4C29-85FC-ACF4EDFA55D8}">
      <dgm:prSet phldrT="[Text]" custT="1"/>
      <dgm:spPr/>
      <dgm:t>
        <a:bodyPr/>
        <a:lstStyle/>
        <a:p>
          <a:pPr algn="l"/>
          <a:r>
            <a:rPr lang="en-US" sz="1400" dirty="0"/>
            <a:t>Analyze and evaluate progress of</a:t>
          </a:r>
          <a:r>
            <a:rPr lang="en-US" sz="1400" baseline="0" dirty="0"/>
            <a:t> GSPD plan</a:t>
          </a:r>
          <a:r>
            <a:rPr lang="en-US" sz="1400" dirty="0"/>
            <a:t>. </a:t>
          </a:r>
        </a:p>
      </dgm:t>
    </dgm:pt>
    <dgm:pt modelId="{18C5AE69-851F-439A-9AA1-F50E3076ED79}" type="parTrans" cxnId="{BC52EEBE-4FE8-4BD4-86C6-0E5F6F975E02}">
      <dgm:prSet/>
      <dgm:spPr/>
      <dgm:t>
        <a:bodyPr/>
        <a:lstStyle/>
        <a:p>
          <a:endParaRPr lang="en-US"/>
        </a:p>
      </dgm:t>
    </dgm:pt>
    <dgm:pt modelId="{3AAD000C-6A9C-445F-835E-D09C659C973A}" type="sibTrans" cxnId="{BC52EEBE-4FE8-4BD4-86C6-0E5F6F975E02}">
      <dgm:prSet/>
      <dgm:spPr/>
      <dgm:t>
        <a:bodyPr/>
        <a:lstStyle/>
        <a:p>
          <a:endParaRPr lang="en-US"/>
        </a:p>
      </dgm:t>
    </dgm:pt>
    <dgm:pt modelId="{837392C2-3464-42F6-8B38-3D4752902B2E}">
      <dgm:prSet phldrT="[Text]" custT="1"/>
      <dgm:spPr/>
      <dgm:t>
        <a:bodyPr/>
        <a:lstStyle/>
        <a:p>
          <a:r>
            <a:rPr lang="en-US" sz="2000" dirty="0"/>
            <a:t>T-PESS Rubric</a:t>
          </a:r>
        </a:p>
      </dgm:t>
    </dgm:pt>
    <dgm:pt modelId="{01C43813-7E9B-463B-8D6D-BD800B710B42}" type="parTrans" cxnId="{4D8A8B3A-FCBB-4C75-96EE-4E02A07C666F}">
      <dgm:prSet/>
      <dgm:spPr/>
      <dgm:t>
        <a:bodyPr/>
        <a:lstStyle/>
        <a:p>
          <a:endParaRPr lang="en-US"/>
        </a:p>
      </dgm:t>
    </dgm:pt>
    <dgm:pt modelId="{20CFF7C6-2F64-4C25-9E5E-4D7E46C2108D}" type="sibTrans" cxnId="{4D8A8B3A-FCBB-4C75-96EE-4E02A07C666F}">
      <dgm:prSet/>
      <dgm:spPr/>
      <dgm:t>
        <a:bodyPr/>
        <a:lstStyle/>
        <a:p>
          <a:endParaRPr lang="en-US"/>
        </a:p>
      </dgm:t>
    </dgm:pt>
    <dgm:pt modelId="{76B34D95-FFD4-45B1-B021-0435A6A48D9B}">
      <dgm:prSet phldrT="[Text]" custT="1"/>
      <dgm:spPr/>
      <dgm:t>
        <a:bodyPr/>
        <a:lstStyle/>
        <a:p>
          <a:pPr algn="l"/>
          <a:r>
            <a:rPr lang="en-US" sz="1400" dirty="0"/>
            <a:t>The MOY Conference</a:t>
          </a:r>
          <a:r>
            <a:rPr lang="en-US" sz="1400" baseline="0" dirty="0"/>
            <a:t> allows the</a:t>
          </a:r>
          <a:r>
            <a:rPr lang="en-US" sz="1400" dirty="0"/>
            <a:t> principal or the appraiser to discuss any question</a:t>
          </a:r>
          <a:r>
            <a:rPr lang="en-US" sz="1400" baseline="0" dirty="0"/>
            <a:t> or concerns related to the T-PESS Rubric in addition to the goals.</a:t>
          </a:r>
          <a:endParaRPr lang="en-US" sz="1400" dirty="0"/>
        </a:p>
      </dgm:t>
    </dgm:pt>
    <dgm:pt modelId="{5A9235CD-219F-4276-9126-5D7407AEF383}" type="parTrans" cxnId="{BD27625F-695B-4211-815D-CD2668EBC10D}">
      <dgm:prSet/>
      <dgm:spPr/>
      <dgm:t>
        <a:bodyPr/>
        <a:lstStyle/>
        <a:p>
          <a:endParaRPr lang="en-US"/>
        </a:p>
      </dgm:t>
    </dgm:pt>
    <dgm:pt modelId="{3B5F6D2E-1B64-4D66-8A0C-E81CB2B85928}" type="sibTrans" cxnId="{BD27625F-695B-4211-815D-CD2668EBC10D}">
      <dgm:prSet/>
      <dgm:spPr/>
      <dgm:t>
        <a:bodyPr/>
        <a:lstStyle/>
        <a:p>
          <a:endParaRPr lang="en-US"/>
        </a:p>
      </dgm:t>
    </dgm:pt>
    <dgm:pt modelId="{724B64BC-5B8B-40AA-8E23-D9D2F7833453}">
      <dgm:prSet phldrT="[Text]" custT="1"/>
      <dgm:spPr/>
      <dgm:t>
        <a:bodyPr/>
        <a:lstStyle/>
        <a:p>
          <a:pPr algn="l"/>
          <a:r>
            <a:rPr lang="en-US" sz="1400" dirty="0"/>
            <a:t>Engage in a cycle of continuous reflection</a:t>
          </a:r>
          <a:r>
            <a:rPr lang="en-US" sz="1400" baseline="0" dirty="0"/>
            <a:t> and</a:t>
          </a:r>
          <a:r>
            <a:rPr lang="en-US" sz="1400" dirty="0"/>
            <a:t> improvement. </a:t>
          </a:r>
        </a:p>
      </dgm:t>
    </dgm:pt>
    <dgm:pt modelId="{F6CF986A-2557-4093-BA54-8086B9EF2951}" type="parTrans" cxnId="{9FE01E08-524F-4820-B236-72B550129407}">
      <dgm:prSet/>
      <dgm:spPr/>
      <dgm:t>
        <a:bodyPr/>
        <a:lstStyle/>
        <a:p>
          <a:endParaRPr lang="en-US"/>
        </a:p>
      </dgm:t>
    </dgm:pt>
    <dgm:pt modelId="{128F89C4-9662-42DE-BEBE-0E4265F940A8}" type="sibTrans" cxnId="{9FE01E08-524F-4820-B236-72B550129407}">
      <dgm:prSet/>
      <dgm:spPr/>
      <dgm:t>
        <a:bodyPr/>
        <a:lstStyle/>
        <a:p>
          <a:endParaRPr lang="en-US"/>
        </a:p>
      </dgm:t>
    </dgm:pt>
    <dgm:pt modelId="{7928F78E-3B49-4E57-9B17-3F6F62BEA943}">
      <dgm:prSet phldrT="[Text]" custT="1"/>
      <dgm:spPr/>
      <dgm:t>
        <a:bodyPr/>
        <a:lstStyle/>
        <a:p>
          <a:pPr algn="l"/>
          <a:r>
            <a:rPr lang="en-US" sz="1400" dirty="0"/>
            <a:t>Share general impressions of professional work during first semester. </a:t>
          </a:r>
        </a:p>
      </dgm:t>
    </dgm:pt>
    <dgm:pt modelId="{D4279D41-D669-4282-9592-DC5449A40B21}" type="parTrans" cxnId="{ECC836C9-E22B-404C-B7A2-95DE060D114D}">
      <dgm:prSet/>
      <dgm:spPr/>
      <dgm:t>
        <a:bodyPr/>
        <a:lstStyle/>
        <a:p>
          <a:endParaRPr lang="en-US"/>
        </a:p>
      </dgm:t>
    </dgm:pt>
    <dgm:pt modelId="{510D9417-50DB-4401-BC47-729E61ACC4DE}" type="sibTrans" cxnId="{ECC836C9-E22B-404C-B7A2-95DE060D114D}">
      <dgm:prSet/>
      <dgm:spPr/>
      <dgm:t>
        <a:bodyPr/>
        <a:lstStyle/>
        <a:p>
          <a:endParaRPr lang="en-US"/>
        </a:p>
      </dgm:t>
    </dgm:pt>
    <dgm:pt modelId="{58D4798D-E42A-4AD5-A085-C43579BF808F}">
      <dgm:prSet phldrT="[Text]" custT="1"/>
      <dgm:spPr/>
      <dgm:t>
        <a:bodyPr/>
        <a:lstStyle/>
        <a:p>
          <a:pPr algn="l"/>
          <a:r>
            <a:rPr lang="en-US" sz="1400" dirty="0"/>
            <a:t>Review the evidence that supports goal progress and/or attainment.</a:t>
          </a:r>
        </a:p>
      </dgm:t>
    </dgm:pt>
    <dgm:pt modelId="{E2396E80-5062-4E51-8B7B-C2309EC6EF83}" type="parTrans" cxnId="{8D7F4D0E-4B24-47E6-BA13-199643476F6B}">
      <dgm:prSet/>
      <dgm:spPr/>
      <dgm:t>
        <a:bodyPr/>
        <a:lstStyle/>
        <a:p>
          <a:endParaRPr lang="en-US"/>
        </a:p>
      </dgm:t>
    </dgm:pt>
    <dgm:pt modelId="{A28DE0BA-5850-4F29-A934-112E41DDB3B9}" type="sibTrans" cxnId="{8D7F4D0E-4B24-47E6-BA13-199643476F6B}">
      <dgm:prSet/>
      <dgm:spPr/>
      <dgm:t>
        <a:bodyPr/>
        <a:lstStyle/>
        <a:p>
          <a:endParaRPr lang="en-US"/>
        </a:p>
      </dgm:t>
    </dgm:pt>
    <dgm:pt modelId="{74D599CF-7272-4020-9336-A612C27D1BC6}">
      <dgm:prSet phldrT="[Text]" custT="1"/>
      <dgm:spPr/>
      <dgm:t>
        <a:bodyPr/>
        <a:lstStyle/>
        <a:p>
          <a:r>
            <a:rPr lang="en-US" sz="2000" dirty="0"/>
            <a:t>Consider </a:t>
          </a:r>
        </a:p>
        <a:p>
          <a:r>
            <a:rPr lang="en-US" sz="2000" dirty="0"/>
            <a:t>Adjustment</a:t>
          </a:r>
        </a:p>
      </dgm:t>
    </dgm:pt>
    <dgm:pt modelId="{FE737EF6-20FA-480C-949B-8E4FB02B7B39}" type="parTrans" cxnId="{0DFEC784-3F50-4FF6-9556-629649FAFDE7}">
      <dgm:prSet/>
      <dgm:spPr/>
      <dgm:t>
        <a:bodyPr/>
        <a:lstStyle/>
        <a:p>
          <a:endParaRPr lang="en-US"/>
        </a:p>
      </dgm:t>
    </dgm:pt>
    <dgm:pt modelId="{FF90062B-D5AC-46D1-9987-03E213FBC5E5}" type="sibTrans" cxnId="{0DFEC784-3F50-4FF6-9556-629649FAFDE7}">
      <dgm:prSet/>
      <dgm:spPr/>
      <dgm:t>
        <a:bodyPr/>
        <a:lstStyle/>
        <a:p>
          <a:endParaRPr lang="en-US"/>
        </a:p>
      </dgm:t>
    </dgm:pt>
    <dgm:pt modelId="{23B68113-D3B6-4F40-A03F-91025A932728}">
      <dgm:prSet phldrT="[Text]" custT="1"/>
      <dgm:spPr/>
      <dgm:t>
        <a:bodyPr/>
        <a:lstStyle/>
        <a:p>
          <a:pPr algn="l"/>
          <a:r>
            <a:rPr lang="en-US" sz="1400" dirty="0"/>
            <a:t>Consider if there are any mid-year adjustments</a:t>
          </a:r>
          <a:r>
            <a:rPr lang="en-US" sz="1400" baseline="0" dirty="0"/>
            <a:t> needed to GSPD plan.</a:t>
          </a:r>
          <a:endParaRPr lang="en-US" sz="1400" dirty="0"/>
        </a:p>
      </dgm:t>
    </dgm:pt>
    <dgm:pt modelId="{04B2ED1D-9DE4-48AB-B02D-88BC55930AEB}" type="parTrans" cxnId="{9A529E3F-1C95-4604-A637-0A7EC441D601}">
      <dgm:prSet/>
      <dgm:spPr/>
      <dgm:t>
        <a:bodyPr/>
        <a:lstStyle/>
        <a:p>
          <a:endParaRPr lang="en-US"/>
        </a:p>
      </dgm:t>
    </dgm:pt>
    <dgm:pt modelId="{A2DBCE23-C550-42AC-8480-6951D2B6B9D5}" type="sibTrans" cxnId="{9A529E3F-1C95-4604-A637-0A7EC441D601}">
      <dgm:prSet/>
      <dgm:spPr/>
      <dgm:t>
        <a:bodyPr/>
        <a:lstStyle/>
        <a:p>
          <a:endParaRPr lang="en-US"/>
        </a:p>
      </dgm:t>
    </dgm:pt>
    <dgm:pt modelId="{5BFC8E60-253F-4678-8944-0D4700281A47}" type="pres">
      <dgm:prSet presAssocID="{488B158A-DB70-49F1-8BDC-80B8304E52F4}" presName="diagram" presStyleCnt="0">
        <dgm:presLayoutVars>
          <dgm:chPref val="1"/>
          <dgm:dir/>
          <dgm:animOne val="branch"/>
          <dgm:animLvl val="lvl"/>
          <dgm:resizeHandles/>
        </dgm:presLayoutVars>
      </dgm:prSet>
      <dgm:spPr/>
      <dgm:t>
        <a:bodyPr/>
        <a:lstStyle/>
        <a:p>
          <a:endParaRPr lang="en-US"/>
        </a:p>
      </dgm:t>
    </dgm:pt>
    <dgm:pt modelId="{600E5F39-3602-40AD-B207-3CF273F3AD11}" type="pres">
      <dgm:prSet presAssocID="{618EF0BA-EBAA-41A8-9AA6-F143EC8C0376}" presName="root" presStyleCnt="0"/>
      <dgm:spPr/>
    </dgm:pt>
    <dgm:pt modelId="{1074A72D-851F-4373-A63B-641CF99CAC0A}" type="pres">
      <dgm:prSet presAssocID="{618EF0BA-EBAA-41A8-9AA6-F143EC8C0376}" presName="rootComposite" presStyleCnt="0"/>
      <dgm:spPr/>
    </dgm:pt>
    <dgm:pt modelId="{219F8222-B011-446B-A1B5-5AF744BDEA37}" type="pres">
      <dgm:prSet presAssocID="{618EF0BA-EBAA-41A8-9AA6-F143EC8C0376}" presName="rootText" presStyleLbl="node1" presStyleIdx="0" presStyleCnt="4"/>
      <dgm:spPr/>
      <dgm:t>
        <a:bodyPr/>
        <a:lstStyle/>
        <a:p>
          <a:endParaRPr lang="en-US"/>
        </a:p>
      </dgm:t>
    </dgm:pt>
    <dgm:pt modelId="{FE63981F-C57F-442C-927B-D8545CEB8884}" type="pres">
      <dgm:prSet presAssocID="{618EF0BA-EBAA-41A8-9AA6-F143EC8C0376}" presName="rootConnector" presStyleLbl="node1" presStyleIdx="0" presStyleCnt="4"/>
      <dgm:spPr/>
      <dgm:t>
        <a:bodyPr/>
        <a:lstStyle/>
        <a:p>
          <a:endParaRPr lang="en-US"/>
        </a:p>
      </dgm:t>
    </dgm:pt>
    <dgm:pt modelId="{F549B17B-66AC-471D-B0BD-2E0A8C619637}" type="pres">
      <dgm:prSet presAssocID="{618EF0BA-EBAA-41A8-9AA6-F143EC8C0376}" presName="childShape" presStyleCnt="0"/>
      <dgm:spPr/>
    </dgm:pt>
    <dgm:pt modelId="{0D264011-15A0-4E4D-B674-29B234D96D20}" type="pres">
      <dgm:prSet presAssocID="{3D86343F-E401-4023-9189-C67A86A55E4D}" presName="Name13" presStyleLbl="parChTrans1D2" presStyleIdx="0" presStyleCnt="7"/>
      <dgm:spPr/>
      <dgm:t>
        <a:bodyPr/>
        <a:lstStyle/>
        <a:p>
          <a:endParaRPr lang="en-US"/>
        </a:p>
      </dgm:t>
    </dgm:pt>
    <dgm:pt modelId="{4171E531-E660-4860-9E5B-148540364BAB}" type="pres">
      <dgm:prSet presAssocID="{585F4518-4747-4554-9219-E8D6DC451563}" presName="childText" presStyleLbl="bgAcc1" presStyleIdx="0" presStyleCnt="7" custScaleY="128587">
        <dgm:presLayoutVars>
          <dgm:bulletEnabled val="1"/>
        </dgm:presLayoutVars>
      </dgm:prSet>
      <dgm:spPr/>
      <dgm:t>
        <a:bodyPr/>
        <a:lstStyle/>
        <a:p>
          <a:endParaRPr lang="en-US"/>
        </a:p>
      </dgm:t>
    </dgm:pt>
    <dgm:pt modelId="{6EE42FCF-22DB-431B-B03B-8B67D0BE0160}" type="pres">
      <dgm:prSet presAssocID="{D4279D41-D669-4282-9592-DC5449A40B21}" presName="Name13" presStyleLbl="parChTrans1D2" presStyleIdx="1" presStyleCnt="7"/>
      <dgm:spPr/>
      <dgm:t>
        <a:bodyPr/>
        <a:lstStyle/>
        <a:p>
          <a:endParaRPr lang="en-US"/>
        </a:p>
      </dgm:t>
    </dgm:pt>
    <dgm:pt modelId="{06A7DC6F-5B43-4EC2-A4F7-6A3EECBC0325}" type="pres">
      <dgm:prSet presAssocID="{7928F78E-3B49-4E57-9B17-3F6F62BEA943}" presName="childText" presStyleLbl="bgAcc1" presStyleIdx="1" presStyleCnt="7" custScaleX="96399" custScaleY="138344">
        <dgm:presLayoutVars>
          <dgm:bulletEnabled val="1"/>
        </dgm:presLayoutVars>
      </dgm:prSet>
      <dgm:spPr/>
      <dgm:t>
        <a:bodyPr/>
        <a:lstStyle/>
        <a:p>
          <a:endParaRPr lang="en-US"/>
        </a:p>
      </dgm:t>
    </dgm:pt>
    <dgm:pt modelId="{45F351CA-D648-4FC0-95FC-BCD5F2D903CF}" type="pres">
      <dgm:prSet presAssocID="{36694F11-E2F5-491D-86D6-D02059CAB968}" presName="root" presStyleCnt="0"/>
      <dgm:spPr/>
    </dgm:pt>
    <dgm:pt modelId="{25EE9356-03E7-46C7-812B-8B6B3DBBFA5B}" type="pres">
      <dgm:prSet presAssocID="{36694F11-E2F5-491D-86D6-D02059CAB968}" presName="rootComposite" presStyleCnt="0"/>
      <dgm:spPr/>
    </dgm:pt>
    <dgm:pt modelId="{FBB318E0-A325-479D-9EC0-68CCE34180A1}" type="pres">
      <dgm:prSet presAssocID="{36694F11-E2F5-491D-86D6-D02059CAB968}" presName="rootText" presStyleLbl="node1" presStyleIdx="1" presStyleCnt="4" custScaleX="104102" custScaleY="116163"/>
      <dgm:spPr/>
      <dgm:t>
        <a:bodyPr/>
        <a:lstStyle/>
        <a:p>
          <a:endParaRPr lang="en-US"/>
        </a:p>
      </dgm:t>
    </dgm:pt>
    <dgm:pt modelId="{E9F318E4-F655-431F-A40E-84AD4138B9BC}" type="pres">
      <dgm:prSet presAssocID="{36694F11-E2F5-491D-86D6-D02059CAB968}" presName="rootConnector" presStyleLbl="node1" presStyleIdx="1" presStyleCnt="4"/>
      <dgm:spPr/>
      <dgm:t>
        <a:bodyPr/>
        <a:lstStyle/>
        <a:p>
          <a:endParaRPr lang="en-US"/>
        </a:p>
      </dgm:t>
    </dgm:pt>
    <dgm:pt modelId="{BBA950B4-017A-4D2E-B40F-15AA0D6E746B}" type="pres">
      <dgm:prSet presAssocID="{36694F11-E2F5-491D-86D6-D02059CAB968}" presName="childShape" presStyleCnt="0"/>
      <dgm:spPr/>
    </dgm:pt>
    <dgm:pt modelId="{6881B999-62BE-4E7C-9F15-51AD744AF0F8}" type="pres">
      <dgm:prSet presAssocID="{18C5AE69-851F-439A-9AA1-F50E3076ED79}" presName="Name13" presStyleLbl="parChTrans1D2" presStyleIdx="2" presStyleCnt="7"/>
      <dgm:spPr/>
      <dgm:t>
        <a:bodyPr/>
        <a:lstStyle/>
        <a:p>
          <a:endParaRPr lang="en-US"/>
        </a:p>
      </dgm:t>
    </dgm:pt>
    <dgm:pt modelId="{4DFE5CFA-1F52-4437-BA44-BA873B626877}" type="pres">
      <dgm:prSet presAssocID="{C32F3A98-BF23-4C29-85FC-ACF4EDFA55D8}" presName="childText" presStyleLbl="bgAcc1" presStyleIdx="2" presStyleCnt="7" custScaleX="114728" custScaleY="113913">
        <dgm:presLayoutVars>
          <dgm:bulletEnabled val="1"/>
        </dgm:presLayoutVars>
      </dgm:prSet>
      <dgm:spPr/>
      <dgm:t>
        <a:bodyPr/>
        <a:lstStyle/>
        <a:p>
          <a:endParaRPr lang="en-US"/>
        </a:p>
      </dgm:t>
    </dgm:pt>
    <dgm:pt modelId="{9359579F-A95F-4DB6-98F3-E7DDB5785048}" type="pres">
      <dgm:prSet presAssocID="{E2396E80-5062-4E51-8B7B-C2309EC6EF83}" presName="Name13" presStyleLbl="parChTrans1D2" presStyleIdx="3" presStyleCnt="7"/>
      <dgm:spPr/>
      <dgm:t>
        <a:bodyPr/>
        <a:lstStyle/>
        <a:p>
          <a:endParaRPr lang="en-US"/>
        </a:p>
      </dgm:t>
    </dgm:pt>
    <dgm:pt modelId="{D9B8FBD7-E709-432E-81D5-B4241BCD7227}" type="pres">
      <dgm:prSet presAssocID="{58D4798D-E42A-4AD5-A085-C43579BF808F}" presName="childText" presStyleLbl="bgAcc1" presStyleIdx="3" presStyleCnt="7" custScaleX="114727" custScaleY="115833">
        <dgm:presLayoutVars>
          <dgm:bulletEnabled val="1"/>
        </dgm:presLayoutVars>
      </dgm:prSet>
      <dgm:spPr/>
      <dgm:t>
        <a:bodyPr/>
        <a:lstStyle/>
        <a:p>
          <a:endParaRPr lang="en-US"/>
        </a:p>
      </dgm:t>
    </dgm:pt>
    <dgm:pt modelId="{2F72378A-0D1D-4222-BACF-6A846B6C4110}" type="pres">
      <dgm:prSet presAssocID="{837392C2-3464-42F6-8B38-3D4752902B2E}" presName="root" presStyleCnt="0"/>
      <dgm:spPr/>
    </dgm:pt>
    <dgm:pt modelId="{83B0A566-C3E0-4BAE-88AF-BD3885A8E354}" type="pres">
      <dgm:prSet presAssocID="{837392C2-3464-42F6-8B38-3D4752902B2E}" presName="rootComposite" presStyleCnt="0"/>
      <dgm:spPr/>
    </dgm:pt>
    <dgm:pt modelId="{F0C1C961-5A88-4791-A86D-9C72B91BD75D}" type="pres">
      <dgm:prSet presAssocID="{837392C2-3464-42F6-8B38-3D4752902B2E}" presName="rootText" presStyleLbl="node1" presStyleIdx="2" presStyleCnt="4" custScaleX="109920" custScaleY="114077"/>
      <dgm:spPr/>
      <dgm:t>
        <a:bodyPr/>
        <a:lstStyle/>
        <a:p>
          <a:endParaRPr lang="en-US"/>
        </a:p>
      </dgm:t>
    </dgm:pt>
    <dgm:pt modelId="{FDBFCF0E-D220-4C4E-997C-EC4F4774DB19}" type="pres">
      <dgm:prSet presAssocID="{837392C2-3464-42F6-8B38-3D4752902B2E}" presName="rootConnector" presStyleLbl="node1" presStyleIdx="2" presStyleCnt="4"/>
      <dgm:spPr/>
      <dgm:t>
        <a:bodyPr/>
        <a:lstStyle/>
        <a:p>
          <a:endParaRPr lang="en-US"/>
        </a:p>
      </dgm:t>
    </dgm:pt>
    <dgm:pt modelId="{796CC5A3-F0B3-44A9-9FF0-D164D254704F}" type="pres">
      <dgm:prSet presAssocID="{837392C2-3464-42F6-8B38-3D4752902B2E}" presName="childShape" presStyleCnt="0"/>
      <dgm:spPr/>
    </dgm:pt>
    <dgm:pt modelId="{B752A265-F129-448D-A640-C92DDC14BA9E}" type="pres">
      <dgm:prSet presAssocID="{5A9235CD-219F-4276-9126-5D7407AEF383}" presName="Name13" presStyleLbl="parChTrans1D2" presStyleIdx="4" presStyleCnt="7"/>
      <dgm:spPr/>
      <dgm:t>
        <a:bodyPr/>
        <a:lstStyle/>
        <a:p>
          <a:endParaRPr lang="en-US"/>
        </a:p>
      </dgm:t>
    </dgm:pt>
    <dgm:pt modelId="{55944A2C-28BF-4656-901B-87484F77FF1D}" type="pres">
      <dgm:prSet presAssocID="{76B34D95-FFD4-45B1-B021-0435A6A48D9B}" presName="childText" presStyleLbl="bgAcc1" presStyleIdx="4" presStyleCnt="7" custScaleX="127961" custScaleY="179816">
        <dgm:presLayoutVars>
          <dgm:bulletEnabled val="1"/>
        </dgm:presLayoutVars>
      </dgm:prSet>
      <dgm:spPr/>
      <dgm:t>
        <a:bodyPr/>
        <a:lstStyle/>
        <a:p>
          <a:endParaRPr lang="en-US"/>
        </a:p>
      </dgm:t>
    </dgm:pt>
    <dgm:pt modelId="{25C141D8-79CD-478A-B06D-6A60F546256A}" type="pres">
      <dgm:prSet presAssocID="{F6CF986A-2557-4093-BA54-8086B9EF2951}" presName="Name13" presStyleLbl="parChTrans1D2" presStyleIdx="5" presStyleCnt="7"/>
      <dgm:spPr/>
      <dgm:t>
        <a:bodyPr/>
        <a:lstStyle/>
        <a:p>
          <a:endParaRPr lang="en-US"/>
        </a:p>
      </dgm:t>
    </dgm:pt>
    <dgm:pt modelId="{3AB13293-6CA9-4DE3-997D-4AF2BE2C8BCF}" type="pres">
      <dgm:prSet presAssocID="{724B64BC-5B8B-40AA-8E23-D9D2F7833453}" presName="childText" presStyleLbl="bgAcc1" presStyleIdx="5" presStyleCnt="7" custScaleX="131937" custScaleY="94712">
        <dgm:presLayoutVars>
          <dgm:bulletEnabled val="1"/>
        </dgm:presLayoutVars>
      </dgm:prSet>
      <dgm:spPr/>
      <dgm:t>
        <a:bodyPr/>
        <a:lstStyle/>
        <a:p>
          <a:endParaRPr lang="en-US"/>
        </a:p>
      </dgm:t>
    </dgm:pt>
    <dgm:pt modelId="{A103DA65-4FA1-4DBF-B2C0-F2C0BCC8DF62}" type="pres">
      <dgm:prSet presAssocID="{74D599CF-7272-4020-9336-A612C27D1BC6}" presName="root" presStyleCnt="0"/>
      <dgm:spPr/>
    </dgm:pt>
    <dgm:pt modelId="{B841268E-6115-4F8B-91A4-C274ED3A0763}" type="pres">
      <dgm:prSet presAssocID="{74D599CF-7272-4020-9336-A612C27D1BC6}" presName="rootComposite" presStyleCnt="0"/>
      <dgm:spPr/>
    </dgm:pt>
    <dgm:pt modelId="{0E15F934-A21C-47B9-BC18-C128CAE22442}" type="pres">
      <dgm:prSet presAssocID="{74D599CF-7272-4020-9336-A612C27D1BC6}" presName="rootText" presStyleLbl="node1" presStyleIdx="3" presStyleCnt="4"/>
      <dgm:spPr/>
      <dgm:t>
        <a:bodyPr/>
        <a:lstStyle/>
        <a:p>
          <a:endParaRPr lang="en-US"/>
        </a:p>
      </dgm:t>
    </dgm:pt>
    <dgm:pt modelId="{AB590E85-E8F3-4012-96F6-7143A6757B70}" type="pres">
      <dgm:prSet presAssocID="{74D599CF-7272-4020-9336-A612C27D1BC6}" presName="rootConnector" presStyleLbl="node1" presStyleIdx="3" presStyleCnt="4"/>
      <dgm:spPr/>
      <dgm:t>
        <a:bodyPr/>
        <a:lstStyle/>
        <a:p>
          <a:endParaRPr lang="en-US"/>
        </a:p>
      </dgm:t>
    </dgm:pt>
    <dgm:pt modelId="{5059E8E2-5746-4B06-B855-D470FBE04EA7}" type="pres">
      <dgm:prSet presAssocID="{74D599CF-7272-4020-9336-A612C27D1BC6}" presName="childShape" presStyleCnt="0"/>
      <dgm:spPr/>
    </dgm:pt>
    <dgm:pt modelId="{7ADF4EB1-29F3-4895-9942-D790EF53358E}" type="pres">
      <dgm:prSet presAssocID="{04B2ED1D-9DE4-48AB-B02D-88BC55930AEB}" presName="Name13" presStyleLbl="parChTrans1D2" presStyleIdx="6" presStyleCnt="7"/>
      <dgm:spPr/>
      <dgm:t>
        <a:bodyPr/>
        <a:lstStyle/>
        <a:p>
          <a:endParaRPr lang="en-US"/>
        </a:p>
      </dgm:t>
    </dgm:pt>
    <dgm:pt modelId="{08FA11FC-B029-4AC2-930A-C1859D576927}" type="pres">
      <dgm:prSet presAssocID="{23B68113-D3B6-4F40-A03F-91025A932728}" presName="childText" presStyleLbl="bgAcc1" presStyleIdx="6" presStyleCnt="7" custScaleY="121899" custLinFactNeighborY="15850">
        <dgm:presLayoutVars>
          <dgm:bulletEnabled val="1"/>
        </dgm:presLayoutVars>
      </dgm:prSet>
      <dgm:spPr/>
      <dgm:t>
        <a:bodyPr/>
        <a:lstStyle/>
        <a:p>
          <a:endParaRPr lang="en-US"/>
        </a:p>
      </dgm:t>
    </dgm:pt>
  </dgm:ptLst>
  <dgm:cxnLst>
    <dgm:cxn modelId="{C2874AA9-3DC1-43E8-87D6-BF1A51C4462D}" type="presOf" srcId="{7928F78E-3B49-4E57-9B17-3F6F62BEA943}" destId="{06A7DC6F-5B43-4EC2-A4F7-6A3EECBC0325}" srcOrd="0" destOrd="0" presId="urn:microsoft.com/office/officeart/2005/8/layout/hierarchy3"/>
    <dgm:cxn modelId="{7BDDF206-6B48-4D9E-845D-A9D379437038}" type="presOf" srcId="{618EF0BA-EBAA-41A8-9AA6-F143EC8C0376}" destId="{219F8222-B011-446B-A1B5-5AF744BDEA37}" srcOrd="0" destOrd="0" presId="urn:microsoft.com/office/officeart/2005/8/layout/hierarchy3"/>
    <dgm:cxn modelId="{6105A3B9-14EA-414F-A0A5-9791B8101731}" type="presOf" srcId="{76B34D95-FFD4-45B1-B021-0435A6A48D9B}" destId="{55944A2C-28BF-4656-901B-87484F77FF1D}" srcOrd="0" destOrd="0" presId="urn:microsoft.com/office/officeart/2005/8/layout/hierarchy3"/>
    <dgm:cxn modelId="{BD27625F-695B-4211-815D-CD2668EBC10D}" srcId="{837392C2-3464-42F6-8B38-3D4752902B2E}" destId="{76B34D95-FFD4-45B1-B021-0435A6A48D9B}" srcOrd="0" destOrd="0" parTransId="{5A9235CD-219F-4276-9126-5D7407AEF383}" sibTransId="{3B5F6D2E-1B64-4D66-8A0C-E81CB2B85928}"/>
    <dgm:cxn modelId="{8D7F4D0E-4B24-47E6-BA13-199643476F6B}" srcId="{36694F11-E2F5-491D-86D6-D02059CAB968}" destId="{58D4798D-E42A-4AD5-A085-C43579BF808F}" srcOrd="1" destOrd="0" parTransId="{E2396E80-5062-4E51-8B7B-C2309EC6EF83}" sibTransId="{A28DE0BA-5850-4F29-A934-112E41DDB3B9}"/>
    <dgm:cxn modelId="{9FE01E08-524F-4820-B236-72B550129407}" srcId="{837392C2-3464-42F6-8B38-3D4752902B2E}" destId="{724B64BC-5B8B-40AA-8E23-D9D2F7833453}" srcOrd="1" destOrd="0" parTransId="{F6CF986A-2557-4093-BA54-8086B9EF2951}" sibTransId="{128F89C4-9662-42DE-BEBE-0E4265F940A8}"/>
    <dgm:cxn modelId="{0DFEC784-3F50-4FF6-9556-629649FAFDE7}" srcId="{488B158A-DB70-49F1-8BDC-80B8304E52F4}" destId="{74D599CF-7272-4020-9336-A612C27D1BC6}" srcOrd="3" destOrd="0" parTransId="{FE737EF6-20FA-480C-949B-8E4FB02B7B39}" sibTransId="{FF90062B-D5AC-46D1-9987-03E213FBC5E5}"/>
    <dgm:cxn modelId="{0C96C3CA-7E58-48DF-A217-D5084D4704DF}" type="presOf" srcId="{837392C2-3464-42F6-8B38-3D4752902B2E}" destId="{FDBFCF0E-D220-4C4E-997C-EC4F4774DB19}" srcOrd="1" destOrd="0" presId="urn:microsoft.com/office/officeart/2005/8/layout/hierarchy3"/>
    <dgm:cxn modelId="{1904D383-65B4-4B8A-B3BE-57DA05158857}" type="presOf" srcId="{D4279D41-D669-4282-9592-DC5449A40B21}" destId="{6EE42FCF-22DB-431B-B03B-8B67D0BE0160}" srcOrd="0" destOrd="0" presId="urn:microsoft.com/office/officeart/2005/8/layout/hierarchy3"/>
    <dgm:cxn modelId="{ECC836C9-E22B-404C-B7A2-95DE060D114D}" srcId="{618EF0BA-EBAA-41A8-9AA6-F143EC8C0376}" destId="{7928F78E-3B49-4E57-9B17-3F6F62BEA943}" srcOrd="1" destOrd="0" parTransId="{D4279D41-D669-4282-9592-DC5449A40B21}" sibTransId="{510D9417-50DB-4401-BC47-729E61ACC4DE}"/>
    <dgm:cxn modelId="{68B12C1E-C8C0-4C69-B6A4-99F0530A7B11}" type="presOf" srcId="{488B158A-DB70-49F1-8BDC-80B8304E52F4}" destId="{5BFC8E60-253F-4678-8944-0D4700281A47}" srcOrd="0" destOrd="0" presId="urn:microsoft.com/office/officeart/2005/8/layout/hierarchy3"/>
    <dgm:cxn modelId="{1539E4A1-3A98-455B-9594-18B57B7DB0A6}" type="presOf" srcId="{585F4518-4747-4554-9219-E8D6DC451563}" destId="{4171E531-E660-4860-9E5B-148540364BAB}" srcOrd="0" destOrd="0" presId="urn:microsoft.com/office/officeart/2005/8/layout/hierarchy3"/>
    <dgm:cxn modelId="{F42491AB-4CA8-440E-9FDB-C576B4DED31F}" type="presOf" srcId="{618EF0BA-EBAA-41A8-9AA6-F143EC8C0376}" destId="{FE63981F-C57F-442C-927B-D8545CEB8884}" srcOrd="1" destOrd="0" presId="urn:microsoft.com/office/officeart/2005/8/layout/hierarchy3"/>
    <dgm:cxn modelId="{0E6C903F-6BAA-4D05-9B1A-EAC7CAEE5BED}" type="presOf" srcId="{C32F3A98-BF23-4C29-85FC-ACF4EDFA55D8}" destId="{4DFE5CFA-1F52-4437-BA44-BA873B626877}" srcOrd="0" destOrd="0" presId="urn:microsoft.com/office/officeart/2005/8/layout/hierarchy3"/>
    <dgm:cxn modelId="{BC52EEBE-4FE8-4BD4-86C6-0E5F6F975E02}" srcId="{36694F11-E2F5-491D-86D6-D02059CAB968}" destId="{C32F3A98-BF23-4C29-85FC-ACF4EDFA55D8}" srcOrd="0" destOrd="0" parTransId="{18C5AE69-851F-439A-9AA1-F50E3076ED79}" sibTransId="{3AAD000C-6A9C-445F-835E-D09C659C973A}"/>
    <dgm:cxn modelId="{AA130D77-D46F-42BF-925C-B8F735535AF6}" type="presOf" srcId="{74D599CF-7272-4020-9336-A612C27D1BC6}" destId="{AB590E85-E8F3-4012-96F6-7143A6757B70}" srcOrd="1" destOrd="0" presId="urn:microsoft.com/office/officeart/2005/8/layout/hierarchy3"/>
    <dgm:cxn modelId="{76E21556-DBE0-4E2D-AA90-B4C86B63D712}" type="presOf" srcId="{36694F11-E2F5-491D-86D6-D02059CAB968}" destId="{FBB318E0-A325-479D-9EC0-68CCE34180A1}" srcOrd="0" destOrd="0" presId="urn:microsoft.com/office/officeart/2005/8/layout/hierarchy3"/>
    <dgm:cxn modelId="{256DCE28-FE20-45F7-8EAC-CDC1CE4F42A6}" type="presOf" srcId="{18C5AE69-851F-439A-9AA1-F50E3076ED79}" destId="{6881B999-62BE-4E7C-9F15-51AD744AF0F8}" srcOrd="0" destOrd="0" presId="urn:microsoft.com/office/officeart/2005/8/layout/hierarchy3"/>
    <dgm:cxn modelId="{C9061BF3-DE5D-4F2F-A7E1-6F8943428833}" type="presOf" srcId="{E2396E80-5062-4E51-8B7B-C2309EC6EF83}" destId="{9359579F-A95F-4DB6-98F3-E7DDB5785048}" srcOrd="0" destOrd="0" presId="urn:microsoft.com/office/officeart/2005/8/layout/hierarchy3"/>
    <dgm:cxn modelId="{63F99E4F-6A7A-42C0-A644-151B1D6239C9}" type="presOf" srcId="{837392C2-3464-42F6-8B38-3D4752902B2E}" destId="{F0C1C961-5A88-4791-A86D-9C72B91BD75D}" srcOrd="0" destOrd="0" presId="urn:microsoft.com/office/officeart/2005/8/layout/hierarchy3"/>
    <dgm:cxn modelId="{F76841C8-7BAF-4C5E-AEEE-838B11CC7EFA}" type="presOf" srcId="{23B68113-D3B6-4F40-A03F-91025A932728}" destId="{08FA11FC-B029-4AC2-930A-C1859D576927}" srcOrd="0" destOrd="0" presId="urn:microsoft.com/office/officeart/2005/8/layout/hierarchy3"/>
    <dgm:cxn modelId="{F220A046-B55B-4091-BE5F-60363026E93C}" srcId="{488B158A-DB70-49F1-8BDC-80B8304E52F4}" destId="{618EF0BA-EBAA-41A8-9AA6-F143EC8C0376}" srcOrd="0" destOrd="0" parTransId="{49A68FE5-4D2A-45ED-B8AE-9BBDE08D58CE}" sibTransId="{7537C340-CD72-45B2-86E1-89C0E67612F8}"/>
    <dgm:cxn modelId="{1037F7F4-2E75-4763-8B0C-9FE14ABE0320}" srcId="{488B158A-DB70-49F1-8BDC-80B8304E52F4}" destId="{36694F11-E2F5-491D-86D6-D02059CAB968}" srcOrd="1" destOrd="0" parTransId="{3040C6C6-EE84-4FC1-ADF2-B204C7146A32}" sibTransId="{0E25658D-4799-4E12-9676-384B96E8AC65}"/>
    <dgm:cxn modelId="{607AB97E-FE0B-40EB-BA86-9D49C6BA840E}" type="presOf" srcId="{36694F11-E2F5-491D-86D6-D02059CAB968}" destId="{E9F318E4-F655-431F-A40E-84AD4138B9BC}" srcOrd="1" destOrd="0" presId="urn:microsoft.com/office/officeart/2005/8/layout/hierarchy3"/>
    <dgm:cxn modelId="{2D596952-11BA-4ADE-9FC0-E1813319B2CC}" type="presOf" srcId="{74D599CF-7272-4020-9336-A612C27D1BC6}" destId="{0E15F934-A21C-47B9-BC18-C128CAE22442}" srcOrd="0" destOrd="0" presId="urn:microsoft.com/office/officeart/2005/8/layout/hierarchy3"/>
    <dgm:cxn modelId="{3A108566-74B4-49CB-B71D-F6784BE72B48}" type="presOf" srcId="{04B2ED1D-9DE4-48AB-B02D-88BC55930AEB}" destId="{7ADF4EB1-29F3-4895-9942-D790EF53358E}" srcOrd="0" destOrd="0" presId="urn:microsoft.com/office/officeart/2005/8/layout/hierarchy3"/>
    <dgm:cxn modelId="{9A529E3F-1C95-4604-A637-0A7EC441D601}" srcId="{74D599CF-7272-4020-9336-A612C27D1BC6}" destId="{23B68113-D3B6-4F40-A03F-91025A932728}" srcOrd="0" destOrd="0" parTransId="{04B2ED1D-9DE4-48AB-B02D-88BC55930AEB}" sibTransId="{A2DBCE23-C550-42AC-8480-6951D2B6B9D5}"/>
    <dgm:cxn modelId="{AC51B0B0-1B57-4157-B8BC-CC691CB4C1DF}" type="presOf" srcId="{5A9235CD-219F-4276-9126-5D7407AEF383}" destId="{B752A265-F129-448D-A640-C92DDC14BA9E}" srcOrd="0" destOrd="0" presId="urn:microsoft.com/office/officeart/2005/8/layout/hierarchy3"/>
    <dgm:cxn modelId="{4D8A8B3A-FCBB-4C75-96EE-4E02A07C666F}" srcId="{488B158A-DB70-49F1-8BDC-80B8304E52F4}" destId="{837392C2-3464-42F6-8B38-3D4752902B2E}" srcOrd="2" destOrd="0" parTransId="{01C43813-7E9B-463B-8D6D-BD800B710B42}" sibTransId="{20CFF7C6-2F64-4C25-9E5E-4D7E46C2108D}"/>
    <dgm:cxn modelId="{5EDCE4C3-4C61-4E0F-982B-D724B8E79CD2}" type="presOf" srcId="{3D86343F-E401-4023-9189-C67A86A55E4D}" destId="{0D264011-15A0-4E4D-B674-29B234D96D20}" srcOrd="0" destOrd="0" presId="urn:microsoft.com/office/officeart/2005/8/layout/hierarchy3"/>
    <dgm:cxn modelId="{9917E0CA-DE19-407D-BE06-60B4BB6A7A4D}" type="presOf" srcId="{58D4798D-E42A-4AD5-A085-C43579BF808F}" destId="{D9B8FBD7-E709-432E-81D5-B4241BCD7227}" srcOrd="0" destOrd="0" presId="urn:microsoft.com/office/officeart/2005/8/layout/hierarchy3"/>
    <dgm:cxn modelId="{851B25A8-906D-4165-8F3B-14E07FB06DA5}" srcId="{618EF0BA-EBAA-41A8-9AA6-F143EC8C0376}" destId="{585F4518-4747-4554-9219-E8D6DC451563}" srcOrd="0" destOrd="0" parTransId="{3D86343F-E401-4023-9189-C67A86A55E4D}" sibTransId="{A4E3685C-A721-4BE6-8768-CD91A09E4E76}"/>
    <dgm:cxn modelId="{B72AC9FB-9537-4C7F-93BE-35D031ABD27B}" type="presOf" srcId="{724B64BC-5B8B-40AA-8E23-D9D2F7833453}" destId="{3AB13293-6CA9-4DE3-997D-4AF2BE2C8BCF}" srcOrd="0" destOrd="0" presId="urn:microsoft.com/office/officeart/2005/8/layout/hierarchy3"/>
    <dgm:cxn modelId="{0C6244B4-654C-4C58-ADC0-4B72E3B6E681}" type="presOf" srcId="{F6CF986A-2557-4093-BA54-8086B9EF2951}" destId="{25C141D8-79CD-478A-B06D-6A60F546256A}" srcOrd="0" destOrd="0" presId="urn:microsoft.com/office/officeart/2005/8/layout/hierarchy3"/>
    <dgm:cxn modelId="{117B3027-019F-4C78-A0BA-E04164A1ADCF}" type="presParOf" srcId="{5BFC8E60-253F-4678-8944-0D4700281A47}" destId="{600E5F39-3602-40AD-B207-3CF273F3AD11}" srcOrd="0" destOrd="0" presId="urn:microsoft.com/office/officeart/2005/8/layout/hierarchy3"/>
    <dgm:cxn modelId="{B8DCE84E-D104-441C-B548-66F683A508C0}" type="presParOf" srcId="{600E5F39-3602-40AD-B207-3CF273F3AD11}" destId="{1074A72D-851F-4373-A63B-641CF99CAC0A}" srcOrd="0" destOrd="0" presId="urn:microsoft.com/office/officeart/2005/8/layout/hierarchy3"/>
    <dgm:cxn modelId="{A7757853-8323-4453-821F-20076258B0A7}" type="presParOf" srcId="{1074A72D-851F-4373-A63B-641CF99CAC0A}" destId="{219F8222-B011-446B-A1B5-5AF744BDEA37}" srcOrd="0" destOrd="0" presId="urn:microsoft.com/office/officeart/2005/8/layout/hierarchy3"/>
    <dgm:cxn modelId="{79B8A144-F1F8-420A-BD87-F59B5DB5D432}" type="presParOf" srcId="{1074A72D-851F-4373-A63B-641CF99CAC0A}" destId="{FE63981F-C57F-442C-927B-D8545CEB8884}" srcOrd="1" destOrd="0" presId="urn:microsoft.com/office/officeart/2005/8/layout/hierarchy3"/>
    <dgm:cxn modelId="{8D6BF9F0-5F41-4CDE-8EAC-985509329363}" type="presParOf" srcId="{600E5F39-3602-40AD-B207-3CF273F3AD11}" destId="{F549B17B-66AC-471D-B0BD-2E0A8C619637}" srcOrd="1" destOrd="0" presId="urn:microsoft.com/office/officeart/2005/8/layout/hierarchy3"/>
    <dgm:cxn modelId="{595EDF2C-43E5-4B08-9BF6-9CDE698EAA6D}" type="presParOf" srcId="{F549B17B-66AC-471D-B0BD-2E0A8C619637}" destId="{0D264011-15A0-4E4D-B674-29B234D96D20}" srcOrd="0" destOrd="0" presId="urn:microsoft.com/office/officeart/2005/8/layout/hierarchy3"/>
    <dgm:cxn modelId="{8F6F0060-7B98-4095-A4F2-C7374801881E}" type="presParOf" srcId="{F549B17B-66AC-471D-B0BD-2E0A8C619637}" destId="{4171E531-E660-4860-9E5B-148540364BAB}" srcOrd="1" destOrd="0" presId="urn:microsoft.com/office/officeart/2005/8/layout/hierarchy3"/>
    <dgm:cxn modelId="{5939463D-9A8D-42FB-B345-D9B8A2960B3B}" type="presParOf" srcId="{F549B17B-66AC-471D-B0BD-2E0A8C619637}" destId="{6EE42FCF-22DB-431B-B03B-8B67D0BE0160}" srcOrd="2" destOrd="0" presId="urn:microsoft.com/office/officeart/2005/8/layout/hierarchy3"/>
    <dgm:cxn modelId="{F1D84E97-EBAD-4ED3-BC3F-E8DE8971653D}" type="presParOf" srcId="{F549B17B-66AC-471D-B0BD-2E0A8C619637}" destId="{06A7DC6F-5B43-4EC2-A4F7-6A3EECBC0325}" srcOrd="3" destOrd="0" presId="urn:microsoft.com/office/officeart/2005/8/layout/hierarchy3"/>
    <dgm:cxn modelId="{77104CBE-6CDF-430A-9AF3-2C8099D3FF49}" type="presParOf" srcId="{5BFC8E60-253F-4678-8944-0D4700281A47}" destId="{45F351CA-D648-4FC0-95FC-BCD5F2D903CF}" srcOrd="1" destOrd="0" presId="urn:microsoft.com/office/officeart/2005/8/layout/hierarchy3"/>
    <dgm:cxn modelId="{8C8346D4-14C6-4865-8EC9-236275408B9A}" type="presParOf" srcId="{45F351CA-D648-4FC0-95FC-BCD5F2D903CF}" destId="{25EE9356-03E7-46C7-812B-8B6B3DBBFA5B}" srcOrd="0" destOrd="0" presId="urn:microsoft.com/office/officeart/2005/8/layout/hierarchy3"/>
    <dgm:cxn modelId="{D32878B2-B668-464C-89E3-6B7767E8ABFC}" type="presParOf" srcId="{25EE9356-03E7-46C7-812B-8B6B3DBBFA5B}" destId="{FBB318E0-A325-479D-9EC0-68CCE34180A1}" srcOrd="0" destOrd="0" presId="urn:microsoft.com/office/officeart/2005/8/layout/hierarchy3"/>
    <dgm:cxn modelId="{33B48DD0-0DD7-45DC-877F-A472535D4BF2}" type="presParOf" srcId="{25EE9356-03E7-46C7-812B-8B6B3DBBFA5B}" destId="{E9F318E4-F655-431F-A40E-84AD4138B9BC}" srcOrd="1" destOrd="0" presId="urn:microsoft.com/office/officeart/2005/8/layout/hierarchy3"/>
    <dgm:cxn modelId="{C43C2404-A52F-4EB9-8F4C-DB42011A845D}" type="presParOf" srcId="{45F351CA-D648-4FC0-95FC-BCD5F2D903CF}" destId="{BBA950B4-017A-4D2E-B40F-15AA0D6E746B}" srcOrd="1" destOrd="0" presId="urn:microsoft.com/office/officeart/2005/8/layout/hierarchy3"/>
    <dgm:cxn modelId="{E72D2799-6CAA-4057-8C61-77A013BE5501}" type="presParOf" srcId="{BBA950B4-017A-4D2E-B40F-15AA0D6E746B}" destId="{6881B999-62BE-4E7C-9F15-51AD744AF0F8}" srcOrd="0" destOrd="0" presId="urn:microsoft.com/office/officeart/2005/8/layout/hierarchy3"/>
    <dgm:cxn modelId="{17A5C1EA-98A5-4E48-88DE-6ABD2B4CDF42}" type="presParOf" srcId="{BBA950B4-017A-4D2E-B40F-15AA0D6E746B}" destId="{4DFE5CFA-1F52-4437-BA44-BA873B626877}" srcOrd="1" destOrd="0" presId="urn:microsoft.com/office/officeart/2005/8/layout/hierarchy3"/>
    <dgm:cxn modelId="{016EE3CC-E978-497E-91AA-245341CF31DD}" type="presParOf" srcId="{BBA950B4-017A-4D2E-B40F-15AA0D6E746B}" destId="{9359579F-A95F-4DB6-98F3-E7DDB5785048}" srcOrd="2" destOrd="0" presId="urn:microsoft.com/office/officeart/2005/8/layout/hierarchy3"/>
    <dgm:cxn modelId="{015F9F61-DD33-4BED-8849-51259993B174}" type="presParOf" srcId="{BBA950B4-017A-4D2E-B40F-15AA0D6E746B}" destId="{D9B8FBD7-E709-432E-81D5-B4241BCD7227}" srcOrd="3" destOrd="0" presId="urn:microsoft.com/office/officeart/2005/8/layout/hierarchy3"/>
    <dgm:cxn modelId="{8981A318-0A13-4457-8262-C6A85ABC77E9}" type="presParOf" srcId="{5BFC8E60-253F-4678-8944-0D4700281A47}" destId="{2F72378A-0D1D-4222-BACF-6A846B6C4110}" srcOrd="2" destOrd="0" presId="urn:microsoft.com/office/officeart/2005/8/layout/hierarchy3"/>
    <dgm:cxn modelId="{28934AB6-97F8-4A5C-9692-73A0B51F6F6F}" type="presParOf" srcId="{2F72378A-0D1D-4222-BACF-6A846B6C4110}" destId="{83B0A566-C3E0-4BAE-88AF-BD3885A8E354}" srcOrd="0" destOrd="0" presId="urn:microsoft.com/office/officeart/2005/8/layout/hierarchy3"/>
    <dgm:cxn modelId="{9038F23B-A3B0-4952-8439-1CF30CE44B1F}" type="presParOf" srcId="{83B0A566-C3E0-4BAE-88AF-BD3885A8E354}" destId="{F0C1C961-5A88-4791-A86D-9C72B91BD75D}" srcOrd="0" destOrd="0" presId="urn:microsoft.com/office/officeart/2005/8/layout/hierarchy3"/>
    <dgm:cxn modelId="{13CBEF0C-E303-4BBE-A8F4-9C542E745E5A}" type="presParOf" srcId="{83B0A566-C3E0-4BAE-88AF-BD3885A8E354}" destId="{FDBFCF0E-D220-4C4E-997C-EC4F4774DB19}" srcOrd="1" destOrd="0" presId="urn:microsoft.com/office/officeart/2005/8/layout/hierarchy3"/>
    <dgm:cxn modelId="{D12DCCF2-F1AA-4801-81B0-9F84053AE381}" type="presParOf" srcId="{2F72378A-0D1D-4222-BACF-6A846B6C4110}" destId="{796CC5A3-F0B3-44A9-9FF0-D164D254704F}" srcOrd="1" destOrd="0" presId="urn:microsoft.com/office/officeart/2005/8/layout/hierarchy3"/>
    <dgm:cxn modelId="{B1E1B749-CA35-465A-8311-8C6B7116E2C2}" type="presParOf" srcId="{796CC5A3-F0B3-44A9-9FF0-D164D254704F}" destId="{B752A265-F129-448D-A640-C92DDC14BA9E}" srcOrd="0" destOrd="0" presId="urn:microsoft.com/office/officeart/2005/8/layout/hierarchy3"/>
    <dgm:cxn modelId="{0C7822FC-B85C-451F-8C15-3D03C7F138A7}" type="presParOf" srcId="{796CC5A3-F0B3-44A9-9FF0-D164D254704F}" destId="{55944A2C-28BF-4656-901B-87484F77FF1D}" srcOrd="1" destOrd="0" presId="urn:microsoft.com/office/officeart/2005/8/layout/hierarchy3"/>
    <dgm:cxn modelId="{BBC5913B-ABA0-4D38-8968-C889E62C61D0}" type="presParOf" srcId="{796CC5A3-F0B3-44A9-9FF0-D164D254704F}" destId="{25C141D8-79CD-478A-B06D-6A60F546256A}" srcOrd="2" destOrd="0" presId="urn:microsoft.com/office/officeart/2005/8/layout/hierarchy3"/>
    <dgm:cxn modelId="{2106E659-D8B6-45A3-99B3-0334E8168842}" type="presParOf" srcId="{796CC5A3-F0B3-44A9-9FF0-D164D254704F}" destId="{3AB13293-6CA9-4DE3-997D-4AF2BE2C8BCF}" srcOrd="3" destOrd="0" presId="urn:microsoft.com/office/officeart/2005/8/layout/hierarchy3"/>
    <dgm:cxn modelId="{E63258AE-536C-4F70-8B75-B98AEFC05CCF}" type="presParOf" srcId="{5BFC8E60-253F-4678-8944-0D4700281A47}" destId="{A103DA65-4FA1-4DBF-B2C0-F2C0BCC8DF62}" srcOrd="3" destOrd="0" presId="urn:microsoft.com/office/officeart/2005/8/layout/hierarchy3"/>
    <dgm:cxn modelId="{EE6F2792-7EFB-486F-B9B7-87A1F6C1A73C}" type="presParOf" srcId="{A103DA65-4FA1-4DBF-B2C0-F2C0BCC8DF62}" destId="{B841268E-6115-4F8B-91A4-C274ED3A0763}" srcOrd="0" destOrd="0" presId="urn:microsoft.com/office/officeart/2005/8/layout/hierarchy3"/>
    <dgm:cxn modelId="{6E7650DB-31EF-4DE7-B45F-E44E44E61C8E}" type="presParOf" srcId="{B841268E-6115-4F8B-91A4-C274ED3A0763}" destId="{0E15F934-A21C-47B9-BC18-C128CAE22442}" srcOrd="0" destOrd="0" presId="urn:microsoft.com/office/officeart/2005/8/layout/hierarchy3"/>
    <dgm:cxn modelId="{DDBEC480-E1C6-46A7-810E-20506ED8D560}" type="presParOf" srcId="{B841268E-6115-4F8B-91A4-C274ED3A0763}" destId="{AB590E85-E8F3-4012-96F6-7143A6757B70}" srcOrd="1" destOrd="0" presId="urn:microsoft.com/office/officeart/2005/8/layout/hierarchy3"/>
    <dgm:cxn modelId="{E1B3640F-5735-4580-884B-48ED3746458F}" type="presParOf" srcId="{A103DA65-4FA1-4DBF-B2C0-F2C0BCC8DF62}" destId="{5059E8E2-5746-4B06-B855-D470FBE04EA7}" srcOrd="1" destOrd="0" presId="urn:microsoft.com/office/officeart/2005/8/layout/hierarchy3"/>
    <dgm:cxn modelId="{A56BB030-9D0F-4EE4-A4A9-140B7202E202}" type="presParOf" srcId="{5059E8E2-5746-4B06-B855-D470FBE04EA7}" destId="{7ADF4EB1-29F3-4895-9942-D790EF53358E}" srcOrd="0" destOrd="0" presId="urn:microsoft.com/office/officeart/2005/8/layout/hierarchy3"/>
    <dgm:cxn modelId="{E0330559-6CDE-4998-BC02-CD868448D2C6}" type="presParOf" srcId="{5059E8E2-5746-4B06-B855-D470FBE04EA7}" destId="{08FA11FC-B029-4AC2-930A-C1859D576927}"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8B158A-DB70-49F1-8BDC-80B8304E52F4}" type="doc">
      <dgm:prSet loTypeId="urn:microsoft.com/office/officeart/2005/8/layout/hierarchy3" loCatId="hierarchy" qsTypeId="urn:microsoft.com/office/officeart/2005/8/quickstyle/simple5" qsCatId="simple" csTypeId="urn:microsoft.com/office/officeart/2005/8/colors/accent1_2" csCatId="accent1" phldr="1"/>
      <dgm:spPr/>
      <dgm:t>
        <a:bodyPr/>
        <a:lstStyle/>
        <a:p>
          <a:endParaRPr lang="en-US"/>
        </a:p>
      </dgm:t>
    </dgm:pt>
    <dgm:pt modelId="{618EF0BA-EBAA-41A8-9AA6-F143EC8C0376}">
      <dgm:prSet phldrT="[Text]" custT="1"/>
      <dgm:spPr/>
      <dgm:t>
        <a:bodyPr/>
        <a:lstStyle/>
        <a:p>
          <a:r>
            <a:rPr lang="en-US" sz="1400" dirty="0">
              <a:solidFill>
                <a:schemeClr val="bg1"/>
              </a:solidFill>
            </a:rPr>
            <a:t>Goal Attainment</a:t>
          </a:r>
        </a:p>
      </dgm:t>
    </dgm:pt>
    <dgm:pt modelId="{49A68FE5-4D2A-45ED-B8AE-9BBDE08D58CE}" type="parTrans" cxnId="{F220A046-B55B-4091-BE5F-60363026E93C}">
      <dgm:prSet/>
      <dgm:spPr/>
      <dgm:t>
        <a:bodyPr/>
        <a:lstStyle/>
        <a:p>
          <a:endParaRPr lang="en-US" sz="1400">
            <a:solidFill>
              <a:schemeClr val="tx1"/>
            </a:solidFill>
          </a:endParaRPr>
        </a:p>
      </dgm:t>
    </dgm:pt>
    <dgm:pt modelId="{7537C340-CD72-45B2-86E1-89C0E67612F8}" type="sibTrans" cxnId="{F220A046-B55B-4091-BE5F-60363026E93C}">
      <dgm:prSet/>
      <dgm:spPr/>
      <dgm:t>
        <a:bodyPr/>
        <a:lstStyle/>
        <a:p>
          <a:endParaRPr lang="en-US" sz="1400">
            <a:solidFill>
              <a:schemeClr val="tx1"/>
            </a:solidFill>
          </a:endParaRPr>
        </a:p>
      </dgm:t>
    </dgm:pt>
    <dgm:pt modelId="{36694F11-E2F5-491D-86D6-D02059CAB968}">
      <dgm:prSet phldrT="[Text]" custT="1"/>
      <dgm:spPr/>
      <dgm:t>
        <a:bodyPr/>
        <a:lstStyle/>
        <a:p>
          <a:r>
            <a:rPr lang="en-US" sz="1400" dirty="0">
              <a:solidFill>
                <a:schemeClr val="bg1"/>
              </a:solidFill>
            </a:rPr>
            <a:t>Planning Forward </a:t>
          </a:r>
        </a:p>
      </dgm:t>
    </dgm:pt>
    <dgm:pt modelId="{3040C6C6-EE84-4FC1-ADF2-B204C7146A32}" type="parTrans" cxnId="{1037F7F4-2E75-4763-8B0C-9FE14ABE0320}">
      <dgm:prSet/>
      <dgm:spPr/>
      <dgm:t>
        <a:bodyPr/>
        <a:lstStyle/>
        <a:p>
          <a:endParaRPr lang="en-US" sz="1400">
            <a:solidFill>
              <a:schemeClr val="tx1"/>
            </a:solidFill>
          </a:endParaRPr>
        </a:p>
      </dgm:t>
    </dgm:pt>
    <dgm:pt modelId="{0E25658D-4799-4E12-9676-384B96E8AC65}" type="sibTrans" cxnId="{1037F7F4-2E75-4763-8B0C-9FE14ABE0320}">
      <dgm:prSet/>
      <dgm:spPr/>
      <dgm:t>
        <a:bodyPr/>
        <a:lstStyle/>
        <a:p>
          <a:endParaRPr lang="en-US" sz="1400">
            <a:solidFill>
              <a:schemeClr val="tx1"/>
            </a:solidFill>
          </a:endParaRPr>
        </a:p>
      </dgm:t>
    </dgm:pt>
    <dgm:pt modelId="{837392C2-3464-42F6-8B38-3D4752902B2E}">
      <dgm:prSet phldrT="[Text]" custT="1"/>
      <dgm:spPr/>
      <dgm:t>
        <a:bodyPr/>
        <a:lstStyle/>
        <a:p>
          <a:r>
            <a:rPr lang="en-US" sz="1400" dirty="0">
              <a:solidFill>
                <a:schemeClr val="bg1"/>
              </a:solidFill>
            </a:rPr>
            <a:t>T-PESS Rubric</a:t>
          </a:r>
          <a:r>
            <a:rPr lang="en-US" sz="1400" baseline="0" dirty="0">
              <a:solidFill>
                <a:schemeClr val="bg1"/>
              </a:solidFill>
            </a:rPr>
            <a:t> Performance</a:t>
          </a:r>
          <a:endParaRPr lang="en-US" sz="1400" dirty="0">
            <a:solidFill>
              <a:schemeClr val="bg1"/>
            </a:solidFill>
          </a:endParaRPr>
        </a:p>
      </dgm:t>
    </dgm:pt>
    <dgm:pt modelId="{01C43813-7E9B-463B-8D6D-BD800B710B42}" type="parTrans" cxnId="{4D8A8B3A-FCBB-4C75-96EE-4E02A07C666F}">
      <dgm:prSet/>
      <dgm:spPr/>
      <dgm:t>
        <a:bodyPr/>
        <a:lstStyle/>
        <a:p>
          <a:endParaRPr lang="en-US" sz="1400">
            <a:solidFill>
              <a:schemeClr val="tx1"/>
            </a:solidFill>
          </a:endParaRPr>
        </a:p>
      </dgm:t>
    </dgm:pt>
    <dgm:pt modelId="{20CFF7C6-2F64-4C25-9E5E-4D7E46C2108D}" type="sibTrans" cxnId="{4D8A8B3A-FCBB-4C75-96EE-4E02A07C666F}">
      <dgm:prSet/>
      <dgm:spPr/>
      <dgm:t>
        <a:bodyPr/>
        <a:lstStyle/>
        <a:p>
          <a:endParaRPr lang="en-US" sz="1400">
            <a:solidFill>
              <a:schemeClr val="tx1"/>
            </a:solidFill>
          </a:endParaRPr>
        </a:p>
      </dgm:t>
    </dgm:pt>
    <dgm:pt modelId="{76B34D95-FFD4-45B1-B021-0435A6A48D9B}">
      <dgm:prSet phldrT="[Text]" custT="1"/>
      <dgm:spPr/>
      <dgm:t>
        <a:bodyPr/>
        <a:lstStyle/>
        <a:p>
          <a:pPr algn="l"/>
          <a:r>
            <a:rPr lang="en-US" sz="1400" dirty="0">
              <a:solidFill>
                <a:schemeClr val="tx1"/>
              </a:solidFill>
            </a:rPr>
            <a:t> Opportunity for principal to provide input</a:t>
          </a:r>
          <a:r>
            <a:rPr lang="en-US" sz="1400" baseline="0" dirty="0">
              <a:solidFill>
                <a:schemeClr val="tx1"/>
              </a:solidFill>
            </a:rPr>
            <a:t> prior to  summary rating.</a:t>
          </a:r>
          <a:endParaRPr lang="en-US" sz="1400" dirty="0">
            <a:solidFill>
              <a:schemeClr val="tx1"/>
            </a:solidFill>
          </a:endParaRPr>
        </a:p>
      </dgm:t>
    </dgm:pt>
    <dgm:pt modelId="{5A9235CD-219F-4276-9126-5D7407AEF383}" type="parTrans" cxnId="{BD27625F-695B-4211-815D-CD2668EBC10D}">
      <dgm:prSet/>
      <dgm:spPr/>
      <dgm:t>
        <a:bodyPr/>
        <a:lstStyle/>
        <a:p>
          <a:endParaRPr lang="en-US" sz="1400">
            <a:solidFill>
              <a:schemeClr val="tx1"/>
            </a:solidFill>
          </a:endParaRPr>
        </a:p>
      </dgm:t>
    </dgm:pt>
    <dgm:pt modelId="{3B5F6D2E-1B64-4D66-8A0C-E81CB2B85928}" type="sibTrans" cxnId="{BD27625F-695B-4211-815D-CD2668EBC10D}">
      <dgm:prSet/>
      <dgm:spPr/>
      <dgm:t>
        <a:bodyPr/>
        <a:lstStyle/>
        <a:p>
          <a:endParaRPr lang="en-US" sz="1400">
            <a:solidFill>
              <a:schemeClr val="tx1"/>
            </a:solidFill>
          </a:endParaRPr>
        </a:p>
      </dgm:t>
    </dgm:pt>
    <dgm:pt modelId="{48F47376-B3CA-48CD-8408-A55595AFB125}">
      <dgm:prSet phldrT="[Text]" custT="1"/>
      <dgm:spPr/>
      <dgm:t>
        <a:bodyPr/>
        <a:lstStyle/>
        <a:p>
          <a:pPr algn="l"/>
          <a:r>
            <a:rPr lang="en-US" sz="1400" baseline="0" dirty="0">
              <a:solidFill>
                <a:schemeClr val="tx1"/>
              </a:solidFill>
            </a:rPr>
            <a:t> Opportunity for supervisor to seek additional information related to T-PESS Rubric performance.</a:t>
          </a:r>
          <a:endParaRPr lang="en-US" sz="1400" dirty="0">
            <a:solidFill>
              <a:schemeClr val="tx1"/>
            </a:solidFill>
          </a:endParaRPr>
        </a:p>
      </dgm:t>
    </dgm:pt>
    <dgm:pt modelId="{331A3281-6343-4D48-BD7C-53E333B8A35D}" type="parTrans" cxnId="{9CC0BD9A-DF78-4268-8CC1-9A15B0DBEFC5}">
      <dgm:prSet/>
      <dgm:spPr/>
      <dgm:t>
        <a:bodyPr/>
        <a:lstStyle/>
        <a:p>
          <a:endParaRPr lang="en-US" sz="1400">
            <a:solidFill>
              <a:schemeClr val="tx1"/>
            </a:solidFill>
          </a:endParaRPr>
        </a:p>
      </dgm:t>
    </dgm:pt>
    <dgm:pt modelId="{25A5BBED-9FEF-439A-979C-49C5FB4B8ABF}" type="sibTrans" cxnId="{9CC0BD9A-DF78-4268-8CC1-9A15B0DBEFC5}">
      <dgm:prSet/>
      <dgm:spPr/>
      <dgm:t>
        <a:bodyPr/>
        <a:lstStyle/>
        <a:p>
          <a:endParaRPr lang="en-US" sz="1400">
            <a:solidFill>
              <a:schemeClr val="tx1"/>
            </a:solidFill>
          </a:endParaRPr>
        </a:p>
      </dgm:t>
    </dgm:pt>
    <dgm:pt modelId="{58D4798D-E42A-4AD5-A085-C43579BF808F}">
      <dgm:prSet phldrT="[Text]" custT="1"/>
      <dgm:spPr/>
      <dgm:t>
        <a:bodyPr/>
        <a:lstStyle/>
        <a:p>
          <a:pPr algn="l"/>
          <a:r>
            <a:rPr lang="en-US" sz="1400" dirty="0">
              <a:solidFill>
                <a:schemeClr val="tx1"/>
              </a:solidFill>
            </a:rPr>
            <a:t>T-PESS</a:t>
          </a:r>
          <a:r>
            <a:rPr lang="en-US" sz="1400" baseline="0" dirty="0">
              <a:solidFill>
                <a:schemeClr val="tx1"/>
              </a:solidFill>
            </a:rPr>
            <a:t> is an ongoing process of self-reflection and growth.  The EOY conference allows discussion of next phase of professional growth for the principal.</a:t>
          </a:r>
          <a:endParaRPr lang="en-US" sz="1400" dirty="0">
            <a:solidFill>
              <a:schemeClr val="tx1"/>
            </a:solidFill>
          </a:endParaRPr>
        </a:p>
      </dgm:t>
    </dgm:pt>
    <dgm:pt modelId="{E2396E80-5062-4E51-8B7B-C2309EC6EF83}" type="parTrans" cxnId="{8D7F4D0E-4B24-47E6-BA13-199643476F6B}">
      <dgm:prSet/>
      <dgm:spPr/>
      <dgm:t>
        <a:bodyPr/>
        <a:lstStyle/>
        <a:p>
          <a:endParaRPr lang="en-US" sz="1400">
            <a:solidFill>
              <a:schemeClr val="tx1"/>
            </a:solidFill>
          </a:endParaRPr>
        </a:p>
      </dgm:t>
    </dgm:pt>
    <dgm:pt modelId="{A28DE0BA-5850-4F29-A934-112E41DDB3B9}" type="sibTrans" cxnId="{8D7F4D0E-4B24-47E6-BA13-199643476F6B}">
      <dgm:prSet/>
      <dgm:spPr/>
      <dgm:t>
        <a:bodyPr/>
        <a:lstStyle/>
        <a:p>
          <a:endParaRPr lang="en-US" sz="1400">
            <a:solidFill>
              <a:schemeClr val="tx1"/>
            </a:solidFill>
          </a:endParaRPr>
        </a:p>
      </dgm:t>
    </dgm:pt>
    <dgm:pt modelId="{74D599CF-7272-4020-9336-A612C27D1BC6}">
      <dgm:prSet phldrT="[Text]" custT="1"/>
      <dgm:spPr/>
      <dgm:t>
        <a:bodyPr/>
        <a:lstStyle/>
        <a:p>
          <a:r>
            <a:rPr lang="en-US" sz="1400" dirty="0">
              <a:solidFill>
                <a:schemeClr val="bg1"/>
              </a:solidFill>
            </a:rPr>
            <a:t>Summary Ratings</a:t>
          </a:r>
        </a:p>
      </dgm:t>
    </dgm:pt>
    <dgm:pt modelId="{FE737EF6-20FA-480C-949B-8E4FB02B7B39}" type="parTrans" cxnId="{0DFEC784-3F50-4FF6-9556-629649FAFDE7}">
      <dgm:prSet/>
      <dgm:spPr/>
      <dgm:t>
        <a:bodyPr/>
        <a:lstStyle/>
        <a:p>
          <a:endParaRPr lang="en-US" sz="1400">
            <a:solidFill>
              <a:schemeClr val="tx1"/>
            </a:solidFill>
          </a:endParaRPr>
        </a:p>
      </dgm:t>
    </dgm:pt>
    <dgm:pt modelId="{FF90062B-D5AC-46D1-9987-03E213FBC5E5}" type="sibTrans" cxnId="{0DFEC784-3F50-4FF6-9556-629649FAFDE7}">
      <dgm:prSet/>
      <dgm:spPr/>
      <dgm:t>
        <a:bodyPr/>
        <a:lstStyle/>
        <a:p>
          <a:endParaRPr lang="en-US" sz="1400">
            <a:solidFill>
              <a:schemeClr val="tx1"/>
            </a:solidFill>
          </a:endParaRPr>
        </a:p>
      </dgm:t>
    </dgm:pt>
    <dgm:pt modelId="{23B68113-D3B6-4F40-A03F-91025A932728}">
      <dgm:prSet phldrT="[Text]" custT="1"/>
      <dgm:spPr/>
      <dgm:t>
        <a:bodyPr/>
        <a:lstStyle/>
        <a:p>
          <a:pPr algn="l"/>
          <a:r>
            <a:rPr lang="en-US" sz="1400" baseline="0" dirty="0">
              <a:solidFill>
                <a:schemeClr val="tx1"/>
              </a:solidFill>
            </a:rPr>
            <a:t>Final ratings  determined after the appraiser reflects on input received at the EOY Conference.</a:t>
          </a:r>
          <a:endParaRPr lang="en-US" sz="1400" dirty="0">
            <a:solidFill>
              <a:schemeClr val="tx1"/>
            </a:solidFill>
          </a:endParaRPr>
        </a:p>
      </dgm:t>
    </dgm:pt>
    <dgm:pt modelId="{04B2ED1D-9DE4-48AB-B02D-88BC55930AEB}" type="parTrans" cxnId="{9A529E3F-1C95-4604-A637-0A7EC441D601}">
      <dgm:prSet/>
      <dgm:spPr/>
      <dgm:t>
        <a:bodyPr/>
        <a:lstStyle/>
        <a:p>
          <a:endParaRPr lang="en-US" sz="1400">
            <a:solidFill>
              <a:schemeClr val="tx1"/>
            </a:solidFill>
          </a:endParaRPr>
        </a:p>
      </dgm:t>
    </dgm:pt>
    <dgm:pt modelId="{A2DBCE23-C550-42AC-8480-6951D2B6B9D5}" type="sibTrans" cxnId="{9A529E3F-1C95-4604-A637-0A7EC441D601}">
      <dgm:prSet/>
      <dgm:spPr/>
      <dgm:t>
        <a:bodyPr/>
        <a:lstStyle/>
        <a:p>
          <a:endParaRPr lang="en-US" sz="1400">
            <a:solidFill>
              <a:schemeClr val="tx1"/>
            </a:solidFill>
          </a:endParaRPr>
        </a:p>
      </dgm:t>
    </dgm:pt>
    <dgm:pt modelId="{7928F78E-3B49-4E57-9B17-3F6F62BEA943}">
      <dgm:prSet phldrT="[Text]" custT="1"/>
      <dgm:spPr/>
      <dgm:t>
        <a:bodyPr/>
        <a:lstStyle/>
        <a:p>
          <a:pPr algn="l"/>
          <a:r>
            <a:rPr lang="en-US" sz="1400" dirty="0">
              <a:solidFill>
                <a:schemeClr val="tx1"/>
              </a:solidFill>
            </a:rPr>
            <a:t>Review</a:t>
          </a:r>
          <a:r>
            <a:rPr lang="en-US" sz="1400" baseline="0" dirty="0">
              <a:solidFill>
                <a:schemeClr val="tx1"/>
              </a:solidFill>
            </a:rPr>
            <a:t> the Professional Growth Plan to </a:t>
          </a:r>
          <a:r>
            <a:rPr lang="en-US" sz="1400" dirty="0">
              <a:solidFill>
                <a:schemeClr val="tx1"/>
              </a:solidFill>
            </a:rPr>
            <a:t>assess </a:t>
          </a:r>
          <a:r>
            <a:rPr lang="en-US" sz="1400" baseline="0" dirty="0">
              <a:solidFill>
                <a:schemeClr val="tx1"/>
              </a:solidFill>
            </a:rPr>
            <a:t>l</a:t>
          </a:r>
          <a:r>
            <a:rPr lang="en-US" sz="1400" dirty="0">
              <a:solidFill>
                <a:schemeClr val="tx1"/>
              </a:solidFill>
            </a:rPr>
            <a:t>evel of performance</a:t>
          </a:r>
          <a:r>
            <a:rPr lang="en-US" sz="1400" baseline="0" dirty="0">
              <a:solidFill>
                <a:schemeClr val="tx1"/>
              </a:solidFill>
            </a:rPr>
            <a:t> </a:t>
          </a:r>
          <a:r>
            <a:rPr lang="en-US" sz="1400" dirty="0">
              <a:solidFill>
                <a:schemeClr val="tx1"/>
              </a:solidFill>
            </a:rPr>
            <a:t>on</a:t>
          </a:r>
          <a:r>
            <a:rPr lang="en-US" sz="1400" baseline="0" dirty="0">
              <a:solidFill>
                <a:schemeClr val="tx1"/>
              </a:solidFill>
            </a:rPr>
            <a:t> GSPD</a:t>
          </a:r>
          <a:r>
            <a:rPr lang="en-US" sz="1400" dirty="0">
              <a:solidFill>
                <a:schemeClr val="tx1"/>
              </a:solidFill>
            </a:rPr>
            <a:t>. </a:t>
          </a:r>
        </a:p>
      </dgm:t>
    </dgm:pt>
    <dgm:pt modelId="{510D9417-50DB-4401-BC47-729E61ACC4DE}" type="sibTrans" cxnId="{ECC836C9-E22B-404C-B7A2-95DE060D114D}">
      <dgm:prSet/>
      <dgm:spPr/>
      <dgm:t>
        <a:bodyPr/>
        <a:lstStyle/>
        <a:p>
          <a:endParaRPr lang="en-US" sz="1400">
            <a:solidFill>
              <a:schemeClr val="tx1"/>
            </a:solidFill>
          </a:endParaRPr>
        </a:p>
      </dgm:t>
    </dgm:pt>
    <dgm:pt modelId="{D4279D41-D669-4282-9592-DC5449A40B21}" type="parTrans" cxnId="{ECC836C9-E22B-404C-B7A2-95DE060D114D}">
      <dgm:prSet/>
      <dgm:spPr/>
      <dgm:t>
        <a:bodyPr/>
        <a:lstStyle/>
        <a:p>
          <a:endParaRPr lang="en-US" sz="1400">
            <a:solidFill>
              <a:schemeClr val="tx1"/>
            </a:solidFill>
          </a:endParaRPr>
        </a:p>
      </dgm:t>
    </dgm:pt>
    <dgm:pt modelId="{115FB795-8C6F-ED4B-B7E1-2096B9293948}">
      <dgm:prSet custT="1"/>
      <dgm:spPr/>
      <dgm:t>
        <a:bodyPr/>
        <a:lstStyle/>
        <a:p>
          <a:pPr algn="l"/>
          <a:r>
            <a:rPr lang="en-US" sz="1400" dirty="0">
              <a:solidFill>
                <a:schemeClr val="tx1"/>
              </a:solidFill>
            </a:rPr>
            <a:t>Principal</a:t>
          </a:r>
          <a:r>
            <a:rPr lang="en-US" sz="1400" baseline="0" dirty="0">
              <a:solidFill>
                <a:schemeClr val="tx1"/>
              </a:solidFill>
            </a:rPr>
            <a:t> shares </a:t>
          </a:r>
          <a:r>
            <a:rPr lang="en-US" sz="1400" dirty="0">
              <a:solidFill>
                <a:schemeClr val="tx1"/>
              </a:solidFill>
            </a:rPr>
            <a:t>evidence and artifacts that supports goal progress and/or attainment</a:t>
          </a:r>
        </a:p>
      </dgm:t>
    </dgm:pt>
    <dgm:pt modelId="{2E808B38-7805-474F-AB43-C3C0C7AAB409}" type="parTrans" cxnId="{2DB9F99D-FBBD-2A40-BE43-1B5FBBC93A24}">
      <dgm:prSet/>
      <dgm:spPr/>
      <dgm:t>
        <a:bodyPr/>
        <a:lstStyle/>
        <a:p>
          <a:endParaRPr lang="en-US" sz="1400">
            <a:solidFill>
              <a:schemeClr val="tx1"/>
            </a:solidFill>
          </a:endParaRPr>
        </a:p>
      </dgm:t>
    </dgm:pt>
    <dgm:pt modelId="{2EC9B392-9523-CC4A-80EC-6DDFF613F845}" type="sibTrans" cxnId="{2DB9F99D-FBBD-2A40-BE43-1B5FBBC93A24}">
      <dgm:prSet/>
      <dgm:spPr/>
      <dgm:t>
        <a:bodyPr/>
        <a:lstStyle/>
        <a:p>
          <a:endParaRPr lang="en-US" sz="1400">
            <a:solidFill>
              <a:schemeClr val="tx1"/>
            </a:solidFill>
          </a:endParaRPr>
        </a:p>
      </dgm:t>
    </dgm:pt>
    <dgm:pt modelId="{C32F3A98-BF23-4C29-85FC-ACF4EDFA55D8}">
      <dgm:prSet phldrT="[Text]" custT="1"/>
      <dgm:spPr/>
      <dgm:t>
        <a:bodyPr/>
        <a:lstStyle/>
        <a:p>
          <a:pPr algn="l"/>
          <a:r>
            <a:rPr lang="en-US" sz="1400" dirty="0">
              <a:solidFill>
                <a:schemeClr val="tx1"/>
              </a:solidFill>
            </a:rPr>
            <a:t>Consider</a:t>
          </a:r>
          <a:r>
            <a:rPr lang="en-US" sz="1400" baseline="0" dirty="0">
              <a:solidFill>
                <a:schemeClr val="tx1"/>
              </a:solidFill>
            </a:rPr>
            <a:t> future T-PESS goas for Professional Practice and Student Growth.</a:t>
          </a:r>
          <a:endParaRPr lang="en-US" sz="1400" dirty="0">
            <a:solidFill>
              <a:schemeClr val="tx1"/>
            </a:solidFill>
          </a:endParaRPr>
        </a:p>
      </dgm:t>
    </dgm:pt>
    <dgm:pt modelId="{3AAD000C-6A9C-445F-835E-D09C659C973A}" type="sibTrans" cxnId="{BC52EEBE-4FE8-4BD4-86C6-0E5F6F975E02}">
      <dgm:prSet/>
      <dgm:spPr/>
      <dgm:t>
        <a:bodyPr/>
        <a:lstStyle/>
        <a:p>
          <a:endParaRPr lang="en-US" sz="1400">
            <a:solidFill>
              <a:schemeClr val="tx1"/>
            </a:solidFill>
          </a:endParaRPr>
        </a:p>
      </dgm:t>
    </dgm:pt>
    <dgm:pt modelId="{18C5AE69-851F-439A-9AA1-F50E3076ED79}" type="parTrans" cxnId="{BC52EEBE-4FE8-4BD4-86C6-0E5F6F975E02}">
      <dgm:prSet/>
      <dgm:spPr/>
      <dgm:t>
        <a:bodyPr/>
        <a:lstStyle/>
        <a:p>
          <a:endParaRPr lang="en-US" sz="1400">
            <a:solidFill>
              <a:schemeClr val="tx1"/>
            </a:solidFill>
          </a:endParaRPr>
        </a:p>
      </dgm:t>
    </dgm:pt>
    <dgm:pt modelId="{5BFC8E60-253F-4678-8944-0D4700281A47}" type="pres">
      <dgm:prSet presAssocID="{488B158A-DB70-49F1-8BDC-80B8304E52F4}" presName="diagram" presStyleCnt="0">
        <dgm:presLayoutVars>
          <dgm:chPref val="1"/>
          <dgm:dir/>
          <dgm:animOne val="branch"/>
          <dgm:animLvl val="lvl"/>
          <dgm:resizeHandles/>
        </dgm:presLayoutVars>
      </dgm:prSet>
      <dgm:spPr/>
      <dgm:t>
        <a:bodyPr/>
        <a:lstStyle/>
        <a:p>
          <a:endParaRPr lang="en-US"/>
        </a:p>
      </dgm:t>
    </dgm:pt>
    <dgm:pt modelId="{600E5F39-3602-40AD-B207-3CF273F3AD11}" type="pres">
      <dgm:prSet presAssocID="{618EF0BA-EBAA-41A8-9AA6-F143EC8C0376}" presName="root" presStyleCnt="0"/>
      <dgm:spPr/>
    </dgm:pt>
    <dgm:pt modelId="{1074A72D-851F-4373-A63B-641CF99CAC0A}" type="pres">
      <dgm:prSet presAssocID="{618EF0BA-EBAA-41A8-9AA6-F143EC8C0376}" presName="rootComposite" presStyleCnt="0"/>
      <dgm:spPr/>
    </dgm:pt>
    <dgm:pt modelId="{219F8222-B011-446B-A1B5-5AF744BDEA37}" type="pres">
      <dgm:prSet presAssocID="{618EF0BA-EBAA-41A8-9AA6-F143EC8C0376}" presName="rootText" presStyleLbl="node1" presStyleIdx="0" presStyleCnt="4"/>
      <dgm:spPr/>
      <dgm:t>
        <a:bodyPr/>
        <a:lstStyle/>
        <a:p>
          <a:endParaRPr lang="en-US"/>
        </a:p>
      </dgm:t>
    </dgm:pt>
    <dgm:pt modelId="{FE63981F-C57F-442C-927B-D8545CEB8884}" type="pres">
      <dgm:prSet presAssocID="{618EF0BA-EBAA-41A8-9AA6-F143EC8C0376}" presName="rootConnector" presStyleLbl="node1" presStyleIdx="0" presStyleCnt="4"/>
      <dgm:spPr/>
      <dgm:t>
        <a:bodyPr/>
        <a:lstStyle/>
        <a:p>
          <a:endParaRPr lang="en-US"/>
        </a:p>
      </dgm:t>
    </dgm:pt>
    <dgm:pt modelId="{F549B17B-66AC-471D-B0BD-2E0A8C619637}" type="pres">
      <dgm:prSet presAssocID="{618EF0BA-EBAA-41A8-9AA6-F143EC8C0376}" presName="childShape" presStyleCnt="0"/>
      <dgm:spPr/>
    </dgm:pt>
    <dgm:pt modelId="{029D6208-F81E-2148-A2B9-5D6137A7A9BB}" type="pres">
      <dgm:prSet presAssocID="{2E808B38-7805-474F-AB43-C3C0C7AAB409}" presName="Name13" presStyleLbl="parChTrans1D2" presStyleIdx="0" presStyleCnt="7"/>
      <dgm:spPr/>
      <dgm:t>
        <a:bodyPr/>
        <a:lstStyle/>
        <a:p>
          <a:endParaRPr lang="en-US"/>
        </a:p>
      </dgm:t>
    </dgm:pt>
    <dgm:pt modelId="{559AFE82-4116-F547-A86F-DFB2A70DEC3C}" type="pres">
      <dgm:prSet presAssocID="{115FB795-8C6F-ED4B-B7E1-2096B9293948}" presName="childText" presStyleLbl="bgAcc1" presStyleIdx="0" presStyleCnt="7" custScaleX="100000" custScaleY="148487">
        <dgm:presLayoutVars>
          <dgm:bulletEnabled val="1"/>
        </dgm:presLayoutVars>
      </dgm:prSet>
      <dgm:spPr/>
      <dgm:t>
        <a:bodyPr/>
        <a:lstStyle/>
        <a:p>
          <a:endParaRPr lang="en-US"/>
        </a:p>
      </dgm:t>
    </dgm:pt>
    <dgm:pt modelId="{6EE42FCF-22DB-431B-B03B-8B67D0BE0160}" type="pres">
      <dgm:prSet presAssocID="{D4279D41-D669-4282-9592-DC5449A40B21}" presName="Name13" presStyleLbl="parChTrans1D2" presStyleIdx="1" presStyleCnt="7"/>
      <dgm:spPr/>
      <dgm:t>
        <a:bodyPr/>
        <a:lstStyle/>
        <a:p>
          <a:endParaRPr lang="en-US"/>
        </a:p>
      </dgm:t>
    </dgm:pt>
    <dgm:pt modelId="{06A7DC6F-5B43-4EC2-A4F7-6A3EECBC0325}" type="pres">
      <dgm:prSet presAssocID="{7928F78E-3B49-4E57-9B17-3F6F62BEA943}" presName="childText" presStyleLbl="bgAcc1" presStyleIdx="1" presStyleCnt="7" custScaleX="103903" custScaleY="145908" custLinFactNeighborX="1614" custLinFactNeighborY="26779">
        <dgm:presLayoutVars>
          <dgm:bulletEnabled val="1"/>
        </dgm:presLayoutVars>
      </dgm:prSet>
      <dgm:spPr/>
      <dgm:t>
        <a:bodyPr/>
        <a:lstStyle/>
        <a:p>
          <a:endParaRPr lang="en-US"/>
        </a:p>
      </dgm:t>
    </dgm:pt>
    <dgm:pt modelId="{45F351CA-D648-4FC0-95FC-BCD5F2D903CF}" type="pres">
      <dgm:prSet presAssocID="{36694F11-E2F5-491D-86D6-D02059CAB968}" presName="root" presStyleCnt="0"/>
      <dgm:spPr/>
    </dgm:pt>
    <dgm:pt modelId="{25EE9356-03E7-46C7-812B-8B6B3DBBFA5B}" type="pres">
      <dgm:prSet presAssocID="{36694F11-E2F5-491D-86D6-D02059CAB968}" presName="rootComposite" presStyleCnt="0"/>
      <dgm:spPr/>
    </dgm:pt>
    <dgm:pt modelId="{FBB318E0-A325-479D-9EC0-68CCE34180A1}" type="pres">
      <dgm:prSet presAssocID="{36694F11-E2F5-491D-86D6-D02059CAB968}" presName="rootText" presStyleLbl="node1" presStyleIdx="1" presStyleCnt="4" custScaleX="104102" custScaleY="116163"/>
      <dgm:spPr/>
      <dgm:t>
        <a:bodyPr/>
        <a:lstStyle/>
        <a:p>
          <a:endParaRPr lang="en-US"/>
        </a:p>
      </dgm:t>
    </dgm:pt>
    <dgm:pt modelId="{E9F318E4-F655-431F-A40E-84AD4138B9BC}" type="pres">
      <dgm:prSet presAssocID="{36694F11-E2F5-491D-86D6-D02059CAB968}" presName="rootConnector" presStyleLbl="node1" presStyleIdx="1" presStyleCnt="4"/>
      <dgm:spPr/>
      <dgm:t>
        <a:bodyPr/>
        <a:lstStyle/>
        <a:p>
          <a:endParaRPr lang="en-US"/>
        </a:p>
      </dgm:t>
    </dgm:pt>
    <dgm:pt modelId="{BBA950B4-017A-4D2E-B40F-15AA0D6E746B}" type="pres">
      <dgm:prSet presAssocID="{36694F11-E2F5-491D-86D6-D02059CAB968}" presName="childShape" presStyleCnt="0"/>
      <dgm:spPr/>
    </dgm:pt>
    <dgm:pt modelId="{6881B999-62BE-4E7C-9F15-51AD744AF0F8}" type="pres">
      <dgm:prSet presAssocID="{18C5AE69-851F-439A-9AA1-F50E3076ED79}" presName="Name13" presStyleLbl="parChTrans1D2" presStyleIdx="2" presStyleCnt="7"/>
      <dgm:spPr/>
      <dgm:t>
        <a:bodyPr/>
        <a:lstStyle/>
        <a:p>
          <a:endParaRPr lang="en-US"/>
        </a:p>
      </dgm:t>
    </dgm:pt>
    <dgm:pt modelId="{4DFE5CFA-1F52-4437-BA44-BA873B626877}" type="pres">
      <dgm:prSet presAssocID="{C32F3A98-BF23-4C29-85FC-ACF4EDFA55D8}" presName="childText" presStyleLbl="bgAcc1" presStyleIdx="2" presStyleCnt="7" custScaleX="139687" custScaleY="120005" custLinFactY="100000" custLinFactNeighborX="-4638" custLinFactNeighborY="146799">
        <dgm:presLayoutVars>
          <dgm:bulletEnabled val="1"/>
        </dgm:presLayoutVars>
      </dgm:prSet>
      <dgm:spPr/>
      <dgm:t>
        <a:bodyPr/>
        <a:lstStyle/>
        <a:p>
          <a:endParaRPr lang="en-US"/>
        </a:p>
      </dgm:t>
    </dgm:pt>
    <dgm:pt modelId="{9359579F-A95F-4DB6-98F3-E7DDB5785048}" type="pres">
      <dgm:prSet presAssocID="{E2396E80-5062-4E51-8B7B-C2309EC6EF83}" presName="Name13" presStyleLbl="parChTrans1D2" presStyleIdx="3" presStyleCnt="7"/>
      <dgm:spPr/>
      <dgm:t>
        <a:bodyPr/>
        <a:lstStyle/>
        <a:p>
          <a:endParaRPr lang="en-US"/>
        </a:p>
      </dgm:t>
    </dgm:pt>
    <dgm:pt modelId="{D9B8FBD7-E709-432E-81D5-B4241BCD7227}" type="pres">
      <dgm:prSet presAssocID="{58D4798D-E42A-4AD5-A085-C43579BF808F}" presName="childText" presStyleLbl="bgAcc1" presStyleIdx="3" presStyleCnt="7" custScaleX="138211" custScaleY="230096" custLinFactY="-42709" custLinFactNeighborX="-5417" custLinFactNeighborY="-100000">
        <dgm:presLayoutVars>
          <dgm:bulletEnabled val="1"/>
        </dgm:presLayoutVars>
      </dgm:prSet>
      <dgm:spPr/>
      <dgm:t>
        <a:bodyPr/>
        <a:lstStyle/>
        <a:p>
          <a:endParaRPr lang="en-US"/>
        </a:p>
      </dgm:t>
    </dgm:pt>
    <dgm:pt modelId="{2F72378A-0D1D-4222-BACF-6A846B6C4110}" type="pres">
      <dgm:prSet presAssocID="{837392C2-3464-42F6-8B38-3D4752902B2E}" presName="root" presStyleCnt="0"/>
      <dgm:spPr/>
    </dgm:pt>
    <dgm:pt modelId="{83B0A566-C3E0-4BAE-88AF-BD3885A8E354}" type="pres">
      <dgm:prSet presAssocID="{837392C2-3464-42F6-8B38-3D4752902B2E}" presName="rootComposite" presStyleCnt="0"/>
      <dgm:spPr/>
    </dgm:pt>
    <dgm:pt modelId="{F0C1C961-5A88-4791-A86D-9C72B91BD75D}" type="pres">
      <dgm:prSet presAssocID="{837392C2-3464-42F6-8B38-3D4752902B2E}" presName="rootText" presStyleLbl="node1" presStyleIdx="2" presStyleCnt="4" custScaleX="109920" custScaleY="114077"/>
      <dgm:spPr/>
      <dgm:t>
        <a:bodyPr/>
        <a:lstStyle/>
        <a:p>
          <a:endParaRPr lang="en-US"/>
        </a:p>
      </dgm:t>
    </dgm:pt>
    <dgm:pt modelId="{FDBFCF0E-D220-4C4E-997C-EC4F4774DB19}" type="pres">
      <dgm:prSet presAssocID="{837392C2-3464-42F6-8B38-3D4752902B2E}" presName="rootConnector" presStyleLbl="node1" presStyleIdx="2" presStyleCnt="4"/>
      <dgm:spPr/>
      <dgm:t>
        <a:bodyPr/>
        <a:lstStyle/>
        <a:p>
          <a:endParaRPr lang="en-US"/>
        </a:p>
      </dgm:t>
    </dgm:pt>
    <dgm:pt modelId="{796CC5A3-F0B3-44A9-9FF0-D164D254704F}" type="pres">
      <dgm:prSet presAssocID="{837392C2-3464-42F6-8B38-3D4752902B2E}" presName="childShape" presStyleCnt="0"/>
      <dgm:spPr/>
    </dgm:pt>
    <dgm:pt modelId="{B752A265-F129-448D-A640-C92DDC14BA9E}" type="pres">
      <dgm:prSet presAssocID="{5A9235CD-219F-4276-9126-5D7407AEF383}" presName="Name13" presStyleLbl="parChTrans1D2" presStyleIdx="4" presStyleCnt="7"/>
      <dgm:spPr/>
      <dgm:t>
        <a:bodyPr/>
        <a:lstStyle/>
        <a:p>
          <a:endParaRPr lang="en-US"/>
        </a:p>
      </dgm:t>
    </dgm:pt>
    <dgm:pt modelId="{55944A2C-28BF-4656-901B-87484F77FF1D}" type="pres">
      <dgm:prSet presAssocID="{76B34D95-FFD4-45B1-B021-0435A6A48D9B}" presName="childText" presStyleLbl="bgAcc1" presStyleIdx="4" presStyleCnt="7" custScaleX="127961" custScaleY="113215">
        <dgm:presLayoutVars>
          <dgm:bulletEnabled val="1"/>
        </dgm:presLayoutVars>
      </dgm:prSet>
      <dgm:spPr/>
      <dgm:t>
        <a:bodyPr/>
        <a:lstStyle/>
        <a:p>
          <a:endParaRPr lang="en-US"/>
        </a:p>
      </dgm:t>
    </dgm:pt>
    <dgm:pt modelId="{A9F80C80-9ADC-444C-AFB6-3010233F23C6}" type="pres">
      <dgm:prSet presAssocID="{331A3281-6343-4D48-BD7C-53E333B8A35D}" presName="Name13" presStyleLbl="parChTrans1D2" presStyleIdx="5" presStyleCnt="7"/>
      <dgm:spPr/>
      <dgm:t>
        <a:bodyPr/>
        <a:lstStyle/>
        <a:p>
          <a:endParaRPr lang="en-US"/>
        </a:p>
      </dgm:t>
    </dgm:pt>
    <dgm:pt modelId="{E3BD41A4-0730-47C6-B856-472EB7342910}" type="pres">
      <dgm:prSet presAssocID="{48F47376-B3CA-48CD-8408-A55595AFB125}" presName="childText" presStyleLbl="bgAcc1" presStyleIdx="5" presStyleCnt="7" custScaleX="131344" custScaleY="135291" custLinFactNeighborX="-1908" custLinFactNeighborY="19422">
        <dgm:presLayoutVars>
          <dgm:bulletEnabled val="1"/>
        </dgm:presLayoutVars>
      </dgm:prSet>
      <dgm:spPr/>
      <dgm:t>
        <a:bodyPr/>
        <a:lstStyle/>
        <a:p>
          <a:endParaRPr lang="en-US"/>
        </a:p>
      </dgm:t>
    </dgm:pt>
    <dgm:pt modelId="{A103DA65-4FA1-4DBF-B2C0-F2C0BCC8DF62}" type="pres">
      <dgm:prSet presAssocID="{74D599CF-7272-4020-9336-A612C27D1BC6}" presName="root" presStyleCnt="0"/>
      <dgm:spPr/>
    </dgm:pt>
    <dgm:pt modelId="{B841268E-6115-4F8B-91A4-C274ED3A0763}" type="pres">
      <dgm:prSet presAssocID="{74D599CF-7272-4020-9336-A612C27D1BC6}" presName="rootComposite" presStyleCnt="0"/>
      <dgm:spPr/>
    </dgm:pt>
    <dgm:pt modelId="{0E15F934-A21C-47B9-BC18-C128CAE22442}" type="pres">
      <dgm:prSet presAssocID="{74D599CF-7272-4020-9336-A612C27D1BC6}" presName="rootText" presStyleLbl="node1" presStyleIdx="3" presStyleCnt="4"/>
      <dgm:spPr/>
      <dgm:t>
        <a:bodyPr/>
        <a:lstStyle/>
        <a:p>
          <a:endParaRPr lang="en-US"/>
        </a:p>
      </dgm:t>
    </dgm:pt>
    <dgm:pt modelId="{AB590E85-E8F3-4012-96F6-7143A6757B70}" type="pres">
      <dgm:prSet presAssocID="{74D599CF-7272-4020-9336-A612C27D1BC6}" presName="rootConnector" presStyleLbl="node1" presStyleIdx="3" presStyleCnt="4"/>
      <dgm:spPr/>
      <dgm:t>
        <a:bodyPr/>
        <a:lstStyle/>
        <a:p>
          <a:endParaRPr lang="en-US"/>
        </a:p>
      </dgm:t>
    </dgm:pt>
    <dgm:pt modelId="{5059E8E2-5746-4B06-B855-D470FBE04EA7}" type="pres">
      <dgm:prSet presAssocID="{74D599CF-7272-4020-9336-A612C27D1BC6}" presName="childShape" presStyleCnt="0"/>
      <dgm:spPr/>
    </dgm:pt>
    <dgm:pt modelId="{7ADF4EB1-29F3-4895-9942-D790EF53358E}" type="pres">
      <dgm:prSet presAssocID="{04B2ED1D-9DE4-48AB-B02D-88BC55930AEB}" presName="Name13" presStyleLbl="parChTrans1D2" presStyleIdx="6" presStyleCnt="7"/>
      <dgm:spPr/>
      <dgm:t>
        <a:bodyPr/>
        <a:lstStyle/>
        <a:p>
          <a:endParaRPr lang="en-US"/>
        </a:p>
      </dgm:t>
    </dgm:pt>
    <dgm:pt modelId="{08FA11FC-B029-4AC2-930A-C1859D576927}" type="pres">
      <dgm:prSet presAssocID="{23B68113-D3B6-4F40-A03F-91025A932728}" presName="childText" presStyleLbl="bgAcc1" presStyleIdx="6" presStyleCnt="7" custScaleY="179403" custLinFactNeighborX="-1736" custLinFactNeighborY="20462">
        <dgm:presLayoutVars>
          <dgm:bulletEnabled val="1"/>
        </dgm:presLayoutVars>
      </dgm:prSet>
      <dgm:spPr/>
      <dgm:t>
        <a:bodyPr/>
        <a:lstStyle/>
        <a:p>
          <a:endParaRPr lang="en-US"/>
        </a:p>
      </dgm:t>
    </dgm:pt>
  </dgm:ptLst>
  <dgm:cxnLst>
    <dgm:cxn modelId="{C0D61E43-F558-4103-BDDF-9077EB4F61EF}" type="presOf" srcId="{74D599CF-7272-4020-9336-A612C27D1BC6}" destId="{0E15F934-A21C-47B9-BC18-C128CAE22442}" srcOrd="0" destOrd="0" presId="urn:microsoft.com/office/officeart/2005/8/layout/hierarchy3"/>
    <dgm:cxn modelId="{C0FD44A3-E634-4F4A-A89D-6B04DACF9675}" type="presOf" srcId="{618EF0BA-EBAA-41A8-9AA6-F143EC8C0376}" destId="{219F8222-B011-446B-A1B5-5AF744BDEA37}" srcOrd="0" destOrd="0" presId="urn:microsoft.com/office/officeart/2005/8/layout/hierarchy3"/>
    <dgm:cxn modelId="{FE6E4DE7-EC53-495D-8436-90AED589A745}" type="presOf" srcId="{D4279D41-D669-4282-9592-DC5449A40B21}" destId="{6EE42FCF-22DB-431B-B03B-8B67D0BE0160}" srcOrd="0" destOrd="0" presId="urn:microsoft.com/office/officeart/2005/8/layout/hierarchy3"/>
    <dgm:cxn modelId="{83232BF9-EE27-4A08-9A64-5223ECE3C1C2}" type="presOf" srcId="{5A9235CD-219F-4276-9126-5D7407AEF383}" destId="{B752A265-F129-448D-A640-C92DDC14BA9E}" srcOrd="0" destOrd="0" presId="urn:microsoft.com/office/officeart/2005/8/layout/hierarchy3"/>
    <dgm:cxn modelId="{0128E84A-BB93-491A-B29F-B9F7B144FBDA}" type="presOf" srcId="{2E808B38-7805-474F-AB43-C3C0C7AAB409}" destId="{029D6208-F81E-2148-A2B9-5D6137A7A9BB}" srcOrd="0" destOrd="0" presId="urn:microsoft.com/office/officeart/2005/8/layout/hierarchy3"/>
    <dgm:cxn modelId="{57F8F2D2-70AC-4029-BF54-AE278AF6ADF5}" type="presOf" srcId="{76B34D95-FFD4-45B1-B021-0435A6A48D9B}" destId="{55944A2C-28BF-4656-901B-87484F77FF1D}" srcOrd="0" destOrd="0" presId="urn:microsoft.com/office/officeart/2005/8/layout/hierarchy3"/>
    <dgm:cxn modelId="{C21820A1-1D0D-4BD1-8BE5-3CE4B1793F84}" type="presOf" srcId="{7928F78E-3B49-4E57-9B17-3F6F62BEA943}" destId="{06A7DC6F-5B43-4EC2-A4F7-6A3EECBC0325}" srcOrd="0" destOrd="0" presId="urn:microsoft.com/office/officeart/2005/8/layout/hierarchy3"/>
    <dgm:cxn modelId="{7497E251-BA57-42E8-B991-6AB8AA6952AC}" type="presOf" srcId="{74D599CF-7272-4020-9336-A612C27D1BC6}" destId="{AB590E85-E8F3-4012-96F6-7143A6757B70}" srcOrd="1" destOrd="0" presId="urn:microsoft.com/office/officeart/2005/8/layout/hierarchy3"/>
    <dgm:cxn modelId="{9CC0BD9A-DF78-4268-8CC1-9A15B0DBEFC5}" srcId="{837392C2-3464-42F6-8B38-3D4752902B2E}" destId="{48F47376-B3CA-48CD-8408-A55595AFB125}" srcOrd="1" destOrd="0" parTransId="{331A3281-6343-4D48-BD7C-53E333B8A35D}" sibTransId="{25A5BBED-9FEF-439A-979C-49C5FB4B8ABF}"/>
    <dgm:cxn modelId="{EAF2FB3D-3F71-4E2F-A89F-E26D8801E004}" type="presOf" srcId="{488B158A-DB70-49F1-8BDC-80B8304E52F4}" destId="{5BFC8E60-253F-4678-8944-0D4700281A47}" srcOrd="0" destOrd="0" presId="urn:microsoft.com/office/officeart/2005/8/layout/hierarchy3"/>
    <dgm:cxn modelId="{AD95C299-96DC-4372-ACBE-73A2A7A6437F}" type="presOf" srcId="{618EF0BA-EBAA-41A8-9AA6-F143EC8C0376}" destId="{FE63981F-C57F-442C-927B-D8545CEB8884}" srcOrd="1" destOrd="0" presId="urn:microsoft.com/office/officeart/2005/8/layout/hierarchy3"/>
    <dgm:cxn modelId="{8D7F4D0E-4B24-47E6-BA13-199643476F6B}" srcId="{36694F11-E2F5-491D-86D6-D02059CAB968}" destId="{58D4798D-E42A-4AD5-A085-C43579BF808F}" srcOrd="1" destOrd="0" parTransId="{E2396E80-5062-4E51-8B7B-C2309EC6EF83}" sibTransId="{A28DE0BA-5850-4F29-A934-112E41DDB3B9}"/>
    <dgm:cxn modelId="{46C710DC-9320-4CCC-9545-92641FAA8F6C}" type="presOf" srcId="{23B68113-D3B6-4F40-A03F-91025A932728}" destId="{08FA11FC-B029-4AC2-930A-C1859D576927}" srcOrd="0" destOrd="0" presId="urn:microsoft.com/office/officeart/2005/8/layout/hierarchy3"/>
    <dgm:cxn modelId="{01B77355-C182-4137-9B86-EF8F5BCE6A32}" type="presOf" srcId="{E2396E80-5062-4E51-8B7B-C2309EC6EF83}" destId="{9359579F-A95F-4DB6-98F3-E7DDB5785048}" srcOrd="0" destOrd="0" presId="urn:microsoft.com/office/officeart/2005/8/layout/hierarchy3"/>
    <dgm:cxn modelId="{1037F7F4-2E75-4763-8B0C-9FE14ABE0320}" srcId="{488B158A-DB70-49F1-8BDC-80B8304E52F4}" destId="{36694F11-E2F5-491D-86D6-D02059CAB968}" srcOrd="1" destOrd="0" parTransId="{3040C6C6-EE84-4FC1-ADF2-B204C7146A32}" sibTransId="{0E25658D-4799-4E12-9676-384B96E8AC65}"/>
    <dgm:cxn modelId="{5D76BBE7-6462-4AF7-ACF4-AC99D06C20BF}" type="presOf" srcId="{58D4798D-E42A-4AD5-A085-C43579BF808F}" destId="{D9B8FBD7-E709-432E-81D5-B4241BCD7227}" srcOrd="0" destOrd="0" presId="urn:microsoft.com/office/officeart/2005/8/layout/hierarchy3"/>
    <dgm:cxn modelId="{23E23E37-4C80-449B-AF82-7F640233A16E}" type="presOf" srcId="{837392C2-3464-42F6-8B38-3D4752902B2E}" destId="{FDBFCF0E-D220-4C4E-997C-EC4F4774DB19}" srcOrd="1" destOrd="0" presId="urn:microsoft.com/office/officeart/2005/8/layout/hierarchy3"/>
    <dgm:cxn modelId="{B1706BF2-546A-4C0C-AC57-82DB3F723C5A}" type="presOf" srcId="{04B2ED1D-9DE4-48AB-B02D-88BC55930AEB}" destId="{7ADF4EB1-29F3-4895-9942-D790EF53358E}" srcOrd="0" destOrd="0" presId="urn:microsoft.com/office/officeart/2005/8/layout/hierarchy3"/>
    <dgm:cxn modelId="{827439D1-E3D5-4236-8D89-9AA56A1199E3}" type="presOf" srcId="{36694F11-E2F5-491D-86D6-D02059CAB968}" destId="{FBB318E0-A325-479D-9EC0-68CCE34180A1}" srcOrd="0" destOrd="0" presId="urn:microsoft.com/office/officeart/2005/8/layout/hierarchy3"/>
    <dgm:cxn modelId="{2DB9F99D-FBBD-2A40-BE43-1B5FBBC93A24}" srcId="{618EF0BA-EBAA-41A8-9AA6-F143EC8C0376}" destId="{115FB795-8C6F-ED4B-B7E1-2096B9293948}" srcOrd="0" destOrd="0" parTransId="{2E808B38-7805-474F-AB43-C3C0C7AAB409}" sibTransId="{2EC9B392-9523-CC4A-80EC-6DDFF613F845}"/>
    <dgm:cxn modelId="{14462CBE-C360-49C4-8CB7-03E53F95AA44}" type="presOf" srcId="{115FB795-8C6F-ED4B-B7E1-2096B9293948}" destId="{559AFE82-4116-F547-A86F-DFB2A70DEC3C}" srcOrd="0" destOrd="0" presId="urn:microsoft.com/office/officeart/2005/8/layout/hierarchy3"/>
    <dgm:cxn modelId="{F2C00300-44B5-4723-A50E-17A499FA2F8F}" type="presOf" srcId="{C32F3A98-BF23-4C29-85FC-ACF4EDFA55D8}" destId="{4DFE5CFA-1F52-4437-BA44-BA873B626877}" srcOrd="0" destOrd="0" presId="urn:microsoft.com/office/officeart/2005/8/layout/hierarchy3"/>
    <dgm:cxn modelId="{AE24AD9C-E2B6-4F3D-A709-DCEA91608F75}" type="presOf" srcId="{18C5AE69-851F-439A-9AA1-F50E3076ED79}" destId="{6881B999-62BE-4E7C-9F15-51AD744AF0F8}" srcOrd="0" destOrd="0" presId="urn:microsoft.com/office/officeart/2005/8/layout/hierarchy3"/>
    <dgm:cxn modelId="{872EE9A4-D289-4F24-9013-B117CFC0C65A}" type="presOf" srcId="{48F47376-B3CA-48CD-8408-A55595AFB125}" destId="{E3BD41A4-0730-47C6-B856-472EB7342910}" srcOrd="0" destOrd="0" presId="urn:microsoft.com/office/officeart/2005/8/layout/hierarchy3"/>
    <dgm:cxn modelId="{891F3C52-1903-46E6-B805-6F07F4950D96}" type="presOf" srcId="{331A3281-6343-4D48-BD7C-53E333B8A35D}" destId="{A9F80C80-9ADC-444C-AFB6-3010233F23C6}" srcOrd="0" destOrd="0" presId="urn:microsoft.com/office/officeart/2005/8/layout/hierarchy3"/>
    <dgm:cxn modelId="{75898EEE-0BA5-4AFB-8A2F-E21CACC53192}" type="presOf" srcId="{36694F11-E2F5-491D-86D6-D02059CAB968}" destId="{E9F318E4-F655-431F-A40E-84AD4138B9BC}" srcOrd="1" destOrd="0" presId="urn:microsoft.com/office/officeart/2005/8/layout/hierarchy3"/>
    <dgm:cxn modelId="{0DFEC784-3F50-4FF6-9556-629649FAFDE7}" srcId="{488B158A-DB70-49F1-8BDC-80B8304E52F4}" destId="{74D599CF-7272-4020-9336-A612C27D1BC6}" srcOrd="3" destOrd="0" parTransId="{FE737EF6-20FA-480C-949B-8E4FB02B7B39}" sibTransId="{FF90062B-D5AC-46D1-9987-03E213FBC5E5}"/>
    <dgm:cxn modelId="{4D8A8B3A-FCBB-4C75-96EE-4E02A07C666F}" srcId="{488B158A-DB70-49F1-8BDC-80B8304E52F4}" destId="{837392C2-3464-42F6-8B38-3D4752902B2E}" srcOrd="2" destOrd="0" parTransId="{01C43813-7E9B-463B-8D6D-BD800B710B42}" sibTransId="{20CFF7C6-2F64-4C25-9E5E-4D7E46C2108D}"/>
    <dgm:cxn modelId="{BD27625F-695B-4211-815D-CD2668EBC10D}" srcId="{837392C2-3464-42F6-8B38-3D4752902B2E}" destId="{76B34D95-FFD4-45B1-B021-0435A6A48D9B}" srcOrd="0" destOrd="0" parTransId="{5A9235CD-219F-4276-9126-5D7407AEF383}" sibTransId="{3B5F6D2E-1B64-4D66-8A0C-E81CB2B85928}"/>
    <dgm:cxn modelId="{ECC836C9-E22B-404C-B7A2-95DE060D114D}" srcId="{618EF0BA-EBAA-41A8-9AA6-F143EC8C0376}" destId="{7928F78E-3B49-4E57-9B17-3F6F62BEA943}" srcOrd="1" destOrd="0" parTransId="{D4279D41-D669-4282-9592-DC5449A40B21}" sibTransId="{510D9417-50DB-4401-BC47-729E61ACC4DE}"/>
    <dgm:cxn modelId="{9A529E3F-1C95-4604-A637-0A7EC441D601}" srcId="{74D599CF-7272-4020-9336-A612C27D1BC6}" destId="{23B68113-D3B6-4F40-A03F-91025A932728}" srcOrd="0" destOrd="0" parTransId="{04B2ED1D-9DE4-48AB-B02D-88BC55930AEB}" sibTransId="{A2DBCE23-C550-42AC-8480-6951D2B6B9D5}"/>
    <dgm:cxn modelId="{BC52EEBE-4FE8-4BD4-86C6-0E5F6F975E02}" srcId="{36694F11-E2F5-491D-86D6-D02059CAB968}" destId="{C32F3A98-BF23-4C29-85FC-ACF4EDFA55D8}" srcOrd="0" destOrd="0" parTransId="{18C5AE69-851F-439A-9AA1-F50E3076ED79}" sibTransId="{3AAD000C-6A9C-445F-835E-D09C659C973A}"/>
    <dgm:cxn modelId="{F220A046-B55B-4091-BE5F-60363026E93C}" srcId="{488B158A-DB70-49F1-8BDC-80B8304E52F4}" destId="{618EF0BA-EBAA-41A8-9AA6-F143EC8C0376}" srcOrd="0" destOrd="0" parTransId="{49A68FE5-4D2A-45ED-B8AE-9BBDE08D58CE}" sibTransId="{7537C340-CD72-45B2-86E1-89C0E67612F8}"/>
    <dgm:cxn modelId="{4159F14F-FE5F-4EA5-83DD-3BB2E5ABD92E}" type="presOf" srcId="{837392C2-3464-42F6-8B38-3D4752902B2E}" destId="{F0C1C961-5A88-4791-A86D-9C72B91BD75D}" srcOrd="0" destOrd="0" presId="urn:microsoft.com/office/officeart/2005/8/layout/hierarchy3"/>
    <dgm:cxn modelId="{C1E8654A-2643-49BE-99C5-515D6BBC81B5}" type="presParOf" srcId="{5BFC8E60-253F-4678-8944-0D4700281A47}" destId="{600E5F39-3602-40AD-B207-3CF273F3AD11}" srcOrd="0" destOrd="0" presId="urn:microsoft.com/office/officeart/2005/8/layout/hierarchy3"/>
    <dgm:cxn modelId="{B8DD64A3-9E04-4942-8BED-401D6BDA294F}" type="presParOf" srcId="{600E5F39-3602-40AD-B207-3CF273F3AD11}" destId="{1074A72D-851F-4373-A63B-641CF99CAC0A}" srcOrd="0" destOrd="0" presId="urn:microsoft.com/office/officeart/2005/8/layout/hierarchy3"/>
    <dgm:cxn modelId="{771F1004-769D-4B08-BC91-7B80BE9A3508}" type="presParOf" srcId="{1074A72D-851F-4373-A63B-641CF99CAC0A}" destId="{219F8222-B011-446B-A1B5-5AF744BDEA37}" srcOrd="0" destOrd="0" presId="urn:microsoft.com/office/officeart/2005/8/layout/hierarchy3"/>
    <dgm:cxn modelId="{B03C817D-A7E4-4859-AB51-D3AC76A842BA}" type="presParOf" srcId="{1074A72D-851F-4373-A63B-641CF99CAC0A}" destId="{FE63981F-C57F-442C-927B-D8545CEB8884}" srcOrd="1" destOrd="0" presId="urn:microsoft.com/office/officeart/2005/8/layout/hierarchy3"/>
    <dgm:cxn modelId="{EB74E926-C3CA-43D1-A092-5BCEE8557CD8}" type="presParOf" srcId="{600E5F39-3602-40AD-B207-3CF273F3AD11}" destId="{F549B17B-66AC-471D-B0BD-2E0A8C619637}" srcOrd="1" destOrd="0" presId="urn:microsoft.com/office/officeart/2005/8/layout/hierarchy3"/>
    <dgm:cxn modelId="{A139F330-1DFF-48D9-9ACC-6978CADD00CB}" type="presParOf" srcId="{F549B17B-66AC-471D-B0BD-2E0A8C619637}" destId="{029D6208-F81E-2148-A2B9-5D6137A7A9BB}" srcOrd="0" destOrd="0" presId="urn:microsoft.com/office/officeart/2005/8/layout/hierarchy3"/>
    <dgm:cxn modelId="{8A0A0221-DA8A-4402-B7CA-F828466FEF87}" type="presParOf" srcId="{F549B17B-66AC-471D-B0BD-2E0A8C619637}" destId="{559AFE82-4116-F547-A86F-DFB2A70DEC3C}" srcOrd="1" destOrd="0" presId="urn:microsoft.com/office/officeart/2005/8/layout/hierarchy3"/>
    <dgm:cxn modelId="{C5EC3837-2EC0-42E0-B196-0CAB2513B164}" type="presParOf" srcId="{F549B17B-66AC-471D-B0BD-2E0A8C619637}" destId="{6EE42FCF-22DB-431B-B03B-8B67D0BE0160}" srcOrd="2" destOrd="0" presId="urn:microsoft.com/office/officeart/2005/8/layout/hierarchy3"/>
    <dgm:cxn modelId="{BB969303-1059-4234-9C44-C61633330A95}" type="presParOf" srcId="{F549B17B-66AC-471D-B0BD-2E0A8C619637}" destId="{06A7DC6F-5B43-4EC2-A4F7-6A3EECBC0325}" srcOrd="3" destOrd="0" presId="urn:microsoft.com/office/officeart/2005/8/layout/hierarchy3"/>
    <dgm:cxn modelId="{230AAA11-4993-4679-BA90-796A9BEB18D1}" type="presParOf" srcId="{5BFC8E60-253F-4678-8944-0D4700281A47}" destId="{45F351CA-D648-4FC0-95FC-BCD5F2D903CF}" srcOrd="1" destOrd="0" presId="urn:microsoft.com/office/officeart/2005/8/layout/hierarchy3"/>
    <dgm:cxn modelId="{68AC3F4F-08DA-46D9-ABD1-F13EA190B97A}" type="presParOf" srcId="{45F351CA-D648-4FC0-95FC-BCD5F2D903CF}" destId="{25EE9356-03E7-46C7-812B-8B6B3DBBFA5B}" srcOrd="0" destOrd="0" presId="urn:microsoft.com/office/officeart/2005/8/layout/hierarchy3"/>
    <dgm:cxn modelId="{06D33500-CA8A-4EF1-9459-45D52FA37B51}" type="presParOf" srcId="{25EE9356-03E7-46C7-812B-8B6B3DBBFA5B}" destId="{FBB318E0-A325-479D-9EC0-68CCE34180A1}" srcOrd="0" destOrd="0" presId="urn:microsoft.com/office/officeart/2005/8/layout/hierarchy3"/>
    <dgm:cxn modelId="{1AFBB8FA-3B41-4FD7-8264-30F33DF8D7BE}" type="presParOf" srcId="{25EE9356-03E7-46C7-812B-8B6B3DBBFA5B}" destId="{E9F318E4-F655-431F-A40E-84AD4138B9BC}" srcOrd="1" destOrd="0" presId="urn:microsoft.com/office/officeart/2005/8/layout/hierarchy3"/>
    <dgm:cxn modelId="{14B6BD12-6DBA-4B17-B2C7-99CDA7844374}" type="presParOf" srcId="{45F351CA-D648-4FC0-95FC-BCD5F2D903CF}" destId="{BBA950B4-017A-4D2E-B40F-15AA0D6E746B}" srcOrd="1" destOrd="0" presId="urn:microsoft.com/office/officeart/2005/8/layout/hierarchy3"/>
    <dgm:cxn modelId="{79733F7A-B05A-414D-97D7-97D149F21525}" type="presParOf" srcId="{BBA950B4-017A-4D2E-B40F-15AA0D6E746B}" destId="{6881B999-62BE-4E7C-9F15-51AD744AF0F8}" srcOrd="0" destOrd="0" presId="urn:microsoft.com/office/officeart/2005/8/layout/hierarchy3"/>
    <dgm:cxn modelId="{13351690-D947-4730-936A-4FBC37196006}" type="presParOf" srcId="{BBA950B4-017A-4D2E-B40F-15AA0D6E746B}" destId="{4DFE5CFA-1F52-4437-BA44-BA873B626877}" srcOrd="1" destOrd="0" presId="urn:microsoft.com/office/officeart/2005/8/layout/hierarchy3"/>
    <dgm:cxn modelId="{39D48778-47CA-4D69-910B-DFEFBE58FF81}" type="presParOf" srcId="{BBA950B4-017A-4D2E-B40F-15AA0D6E746B}" destId="{9359579F-A95F-4DB6-98F3-E7DDB5785048}" srcOrd="2" destOrd="0" presId="urn:microsoft.com/office/officeart/2005/8/layout/hierarchy3"/>
    <dgm:cxn modelId="{00F5CED4-6087-4A8D-9427-FEF6D390EEA8}" type="presParOf" srcId="{BBA950B4-017A-4D2E-B40F-15AA0D6E746B}" destId="{D9B8FBD7-E709-432E-81D5-B4241BCD7227}" srcOrd="3" destOrd="0" presId="urn:microsoft.com/office/officeart/2005/8/layout/hierarchy3"/>
    <dgm:cxn modelId="{93507C22-32DF-4599-BD07-66EFEAB5B93A}" type="presParOf" srcId="{5BFC8E60-253F-4678-8944-0D4700281A47}" destId="{2F72378A-0D1D-4222-BACF-6A846B6C4110}" srcOrd="2" destOrd="0" presId="urn:microsoft.com/office/officeart/2005/8/layout/hierarchy3"/>
    <dgm:cxn modelId="{A0677BB6-68A3-454C-8A4F-847DBD313D6F}" type="presParOf" srcId="{2F72378A-0D1D-4222-BACF-6A846B6C4110}" destId="{83B0A566-C3E0-4BAE-88AF-BD3885A8E354}" srcOrd="0" destOrd="0" presId="urn:microsoft.com/office/officeart/2005/8/layout/hierarchy3"/>
    <dgm:cxn modelId="{A87D4A68-DBAC-44FC-AC74-D5B92C7D069F}" type="presParOf" srcId="{83B0A566-C3E0-4BAE-88AF-BD3885A8E354}" destId="{F0C1C961-5A88-4791-A86D-9C72B91BD75D}" srcOrd="0" destOrd="0" presId="urn:microsoft.com/office/officeart/2005/8/layout/hierarchy3"/>
    <dgm:cxn modelId="{F52B19AD-45F0-4940-A804-33758635CE3A}" type="presParOf" srcId="{83B0A566-C3E0-4BAE-88AF-BD3885A8E354}" destId="{FDBFCF0E-D220-4C4E-997C-EC4F4774DB19}" srcOrd="1" destOrd="0" presId="urn:microsoft.com/office/officeart/2005/8/layout/hierarchy3"/>
    <dgm:cxn modelId="{CC6AA90F-21D9-4052-913E-02C7105C6C32}" type="presParOf" srcId="{2F72378A-0D1D-4222-BACF-6A846B6C4110}" destId="{796CC5A3-F0B3-44A9-9FF0-D164D254704F}" srcOrd="1" destOrd="0" presId="urn:microsoft.com/office/officeart/2005/8/layout/hierarchy3"/>
    <dgm:cxn modelId="{28D3CD16-ED6F-4406-B711-ACB3D32AA9DF}" type="presParOf" srcId="{796CC5A3-F0B3-44A9-9FF0-D164D254704F}" destId="{B752A265-F129-448D-A640-C92DDC14BA9E}" srcOrd="0" destOrd="0" presId="urn:microsoft.com/office/officeart/2005/8/layout/hierarchy3"/>
    <dgm:cxn modelId="{2B63A814-F75B-41E7-89E8-FAB18F69F37C}" type="presParOf" srcId="{796CC5A3-F0B3-44A9-9FF0-D164D254704F}" destId="{55944A2C-28BF-4656-901B-87484F77FF1D}" srcOrd="1" destOrd="0" presId="urn:microsoft.com/office/officeart/2005/8/layout/hierarchy3"/>
    <dgm:cxn modelId="{1E84000F-014D-4C5E-8122-DDCA98807456}" type="presParOf" srcId="{796CC5A3-F0B3-44A9-9FF0-D164D254704F}" destId="{A9F80C80-9ADC-444C-AFB6-3010233F23C6}" srcOrd="2" destOrd="0" presId="urn:microsoft.com/office/officeart/2005/8/layout/hierarchy3"/>
    <dgm:cxn modelId="{5D29D557-02A0-4B68-8BF4-B09EB51EB021}" type="presParOf" srcId="{796CC5A3-F0B3-44A9-9FF0-D164D254704F}" destId="{E3BD41A4-0730-47C6-B856-472EB7342910}" srcOrd="3" destOrd="0" presId="urn:microsoft.com/office/officeart/2005/8/layout/hierarchy3"/>
    <dgm:cxn modelId="{065E2F75-B08E-4ECF-8906-E639E98BF2BA}" type="presParOf" srcId="{5BFC8E60-253F-4678-8944-0D4700281A47}" destId="{A103DA65-4FA1-4DBF-B2C0-F2C0BCC8DF62}" srcOrd="3" destOrd="0" presId="urn:microsoft.com/office/officeart/2005/8/layout/hierarchy3"/>
    <dgm:cxn modelId="{CDCDA331-365A-4B4A-A5C7-608B0E669D56}" type="presParOf" srcId="{A103DA65-4FA1-4DBF-B2C0-F2C0BCC8DF62}" destId="{B841268E-6115-4F8B-91A4-C274ED3A0763}" srcOrd="0" destOrd="0" presId="urn:microsoft.com/office/officeart/2005/8/layout/hierarchy3"/>
    <dgm:cxn modelId="{A296F5D4-D9F1-47EB-AC8F-E95B92E583DB}" type="presParOf" srcId="{B841268E-6115-4F8B-91A4-C274ED3A0763}" destId="{0E15F934-A21C-47B9-BC18-C128CAE22442}" srcOrd="0" destOrd="0" presId="urn:microsoft.com/office/officeart/2005/8/layout/hierarchy3"/>
    <dgm:cxn modelId="{4162F17E-0529-498E-8D59-6B460570FBA4}" type="presParOf" srcId="{B841268E-6115-4F8B-91A4-C274ED3A0763}" destId="{AB590E85-E8F3-4012-96F6-7143A6757B70}" srcOrd="1" destOrd="0" presId="urn:microsoft.com/office/officeart/2005/8/layout/hierarchy3"/>
    <dgm:cxn modelId="{8F0F6D07-EDD8-4B48-A1FF-14B6A4D051FF}" type="presParOf" srcId="{A103DA65-4FA1-4DBF-B2C0-F2C0BCC8DF62}" destId="{5059E8E2-5746-4B06-B855-D470FBE04EA7}" srcOrd="1" destOrd="0" presId="urn:microsoft.com/office/officeart/2005/8/layout/hierarchy3"/>
    <dgm:cxn modelId="{AC6994B7-D196-4BC3-9B4B-D229AE952625}" type="presParOf" srcId="{5059E8E2-5746-4B06-B855-D470FBE04EA7}" destId="{7ADF4EB1-29F3-4895-9942-D790EF53358E}" srcOrd="0" destOrd="0" presId="urn:microsoft.com/office/officeart/2005/8/layout/hierarchy3"/>
    <dgm:cxn modelId="{C948E617-5A67-49BD-8885-FBF6DA2721FF}" type="presParOf" srcId="{5059E8E2-5746-4B06-B855-D470FBE04EA7}" destId="{08FA11FC-B029-4AC2-930A-C1859D576927}"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0B6456-47E6-4722-80D1-BA73F32B1AFD}" type="doc">
      <dgm:prSet loTypeId="urn:microsoft.com/office/officeart/2005/8/layout/default" loCatId="list" qsTypeId="urn:microsoft.com/office/officeart/2005/8/quickstyle/simple3" qsCatId="simple" csTypeId="urn:microsoft.com/office/officeart/2005/8/colors/accent5_2" csCatId="accent5" phldr="1"/>
      <dgm:spPr/>
      <dgm:t>
        <a:bodyPr/>
        <a:lstStyle/>
        <a:p>
          <a:endParaRPr lang="en-US"/>
        </a:p>
      </dgm:t>
    </dgm:pt>
    <dgm:pt modelId="{DB5E9AE7-DCE5-49F4-8DAC-7EB29AD642F8}">
      <dgm:prSet phldrT="[Text]" custT="1"/>
      <dgm:spPr>
        <a:gradFill rotWithShape="0">
          <a:gsLst>
            <a:gs pos="0">
              <a:schemeClr val="accent1">
                <a:lumMod val="60000"/>
                <a:lumOff val="40000"/>
              </a:schemeClr>
            </a:gs>
            <a:gs pos="35000">
              <a:schemeClr val="accent1">
                <a:lumMod val="40000"/>
                <a:lumOff val="60000"/>
              </a:schemeClr>
            </a:gs>
            <a:gs pos="100000">
              <a:schemeClr val="accent1">
                <a:lumMod val="20000"/>
                <a:lumOff val="80000"/>
              </a:schemeClr>
            </a:gs>
          </a:gsLst>
        </a:gradFill>
      </dgm:spPr>
      <dgm:t>
        <a:bodyPr anchor="ctr" anchorCtr="1"/>
        <a:lstStyle/>
        <a:p>
          <a:pPr algn="ctr"/>
          <a:r>
            <a:rPr lang="en-US" sz="1400" b="1" u="none" dirty="0">
              <a:effectLst/>
            </a:rPr>
            <a:t>Standard 1</a:t>
          </a:r>
        </a:p>
        <a:p>
          <a:pPr algn="ctr"/>
          <a:r>
            <a:rPr lang="en-US" sz="1600" b="0" dirty="0"/>
            <a:t>Instructional Leadership</a:t>
          </a:r>
        </a:p>
      </dgm:t>
    </dgm:pt>
    <dgm:pt modelId="{1129552E-3706-4D77-A6D9-25408C1850D5}" type="parTrans" cxnId="{B3C3146E-CAEB-46A2-A035-8EC03268C4CC}">
      <dgm:prSet/>
      <dgm:spPr/>
      <dgm:t>
        <a:bodyPr/>
        <a:lstStyle/>
        <a:p>
          <a:endParaRPr lang="en-US" sz="800"/>
        </a:p>
      </dgm:t>
    </dgm:pt>
    <dgm:pt modelId="{744E20C3-CF99-4C75-910A-9BF6A4E7A4AE}" type="sibTrans" cxnId="{B3C3146E-CAEB-46A2-A035-8EC03268C4CC}">
      <dgm:prSet/>
      <dgm:spPr/>
      <dgm:t>
        <a:bodyPr/>
        <a:lstStyle/>
        <a:p>
          <a:endParaRPr lang="en-US" sz="800"/>
        </a:p>
      </dgm:t>
    </dgm:pt>
    <dgm:pt modelId="{A78A5E7F-8A49-4E02-97AA-E9AC82F2CAE5}">
      <dgm:prSet custT="1"/>
      <dgm:spPr>
        <a:gradFill rotWithShape="0">
          <a:gsLst>
            <a:gs pos="0">
              <a:schemeClr val="accent1">
                <a:lumMod val="60000"/>
                <a:lumOff val="40000"/>
              </a:schemeClr>
            </a:gs>
            <a:gs pos="35000">
              <a:schemeClr val="accent1">
                <a:lumMod val="40000"/>
                <a:lumOff val="60000"/>
              </a:schemeClr>
            </a:gs>
            <a:gs pos="100000">
              <a:schemeClr val="accent1">
                <a:lumMod val="20000"/>
                <a:lumOff val="80000"/>
              </a:schemeClr>
            </a:gs>
          </a:gsLst>
        </a:gradFill>
      </dgm:spPr>
      <dgm:t>
        <a:bodyPr anchor="ctr" anchorCtr="1"/>
        <a:lstStyle/>
        <a:p>
          <a:pPr algn="ctr"/>
          <a:r>
            <a:rPr lang="en-US" sz="1400" b="1" u="none" dirty="0">
              <a:effectLst/>
            </a:rPr>
            <a:t>Standard 2</a:t>
          </a:r>
          <a:endParaRPr lang="en-US" sz="1600" b="1" u="none" dirty="0">
            <a:effectLst/>
          </a:endParaRPr>
        </a:p>
        <a:p>
          <a:pPr algn="ctr"/>
          <a:r>
            <a:rPr lang="en-US" sz="1600" b="0" dirty="0"/>
            <a:t>Human Capital</a:t>
          </a:r>
          <a:endParaRPr lang="en-US" sz="1400" b="0" dirty="0"/>
        </a:p>
      </dgm:t>
    </dgm:pt>
    <dgm:pt modelId="{CB8953DF-426A-44D3-BB84-855179527B10}" type="parTrans" cxnId="{346D6C02-2A3B-4BE9-BFEE-5DBA0CE57050}">
      <dgm:prSet/>
      <dgm:spPr/>
      <dgm:t>
        <a:bodyPr/>
        <a:lstStyle/>
        <a:p>
          <a:endParaRPr lang="en-US" sz="800"/>
        </a:p>
      </dgm:t>
    </dgm:pt>
    <dgm:pt modelId="{791F116E-6C72-4751-A5F8-E423503B8277}" type="sibTrans" cxnId="{346D6C02-2A3B-4BE9-BFEE-5DBA0CE57050}">
      <dgm:prSet/>
      <dgm:spPr/>
      <dgm:t>
        <a:bodyPr/>
        <a:lstStyle/>
        <a:p>
          <a:endParaRPr lang="en-US" sz="800"/>
        </a:p>
      </dgm:t>
    </dgm:pt>
    <dgm:pt modelId="{E9325868-F477-4752-98D2-64CB877D5CE2}">
      <dgm:prSet custT="1"/>
      <dgm:spPr>
        <a:gradFill rotWithShape="0">
          <a:gsLst>
            <a:gs pos="0">
              <a:schemeClr val="accent1">
                <a:lumMod val="60000"/>
                <a:lumOff val="40000"/>
              </a:schemeClr>
            </a:gs>
            <a:gs pos="35000">
              <a:schemeClr val="accent1">
                <a:lumMod val="40000"/>
                <a:lumOff val="60000"/>
              </a:schemeClr>
            </a:gs>
            <a:gs pos="100000">
              <a:schemeClr val="accent1">
                <a:lumMod val="20000"/>
                <a:lumOff val="80000"/>
              </a:schemeClr>
            </a:gs>
          </a:gsLst>
        </a:gradFill>
      </dgm:spPr>
      <dgm:t>
        <a:bodyPr/>
        <a:lstStyle/>
        <a:p>
          <a:pPr algn="ctr">
            <a:spcAft>
              <a:spcPct val="35000"/>
            </a:spcAft>
          </a:pPr>
          <a:r>
            <a:rPr lang="en-US" sz="1400" b="1" u="none" dirty="0">
              <a:effectLst/>
            </a:rPr>
            <a:t>Standard 3</a:t>
          </a:r>
        </a:p>
        <a:p>
          <a:pPr algn="ctr">
            <a:spcAft>
              <a:spcPct val="35000"/>
            </a:spcAft>
          </a:pPr>
          <a:r>
            <a:rPr lang="en-US" sz="1600" b="0" dirty="0"/>
            <a:t>Executive Leadership</a:t>
          </a:r>
        </a:p>
      </dgm:t>
    </dgm:pt>
    <dgm:pt modelId="{0B8D1756-0144-4FBF-9ACA-DA86952D8095}" type="parTrans" cxnId="{06AC24CB-FC10-4E8E-BE89-5678C05A601E}">
      <dgm:prSet/>
      <dgm:spPr/>
      <dgm:t>
        <a:bodyPr/>
        <a:lstStyle/>
        <a:p>
          <a:endParaRPr lang="en-US" sz="800"/>
        </a:p>
      </dgm:t>
    </dgm:pt>
    <dgm:pt modelId="{4B50AD39-4C0D-405B-A0E2-0C0CB4D95EBF}" type="sibTrans" cxnId="{06AC24CB-FC10-4E8E-BE89-5678C05A601E}">
      <dgm:prSet/>
      <dgm:spPr/>
      <dgm:t>
        <a:bodyPr/>
        <a:lstStyle/>
        <a:p>
          <a:endParaRPr lang="en-US" sz="800"/>
        </a:p>
      </dgm:t>
    </dgm:pt>
    <dgm:pt modelId="{F8D04DC8-8F90-4042-88E2-A03291E3FEAE}">
      <dgm:prSet custT="1"/>
      <dgm:spPr>
        <a:gradFill rotWithShape="0">
          <a:gsLst>
            <a:gs pos="0">
              <a:schemeClr val="accent1">
                <a:lumMod val="60000"/>
                <a:lumOff val="40000"/>
              </a:schemeClr>
            </a:gs>
            <a:gs pos="35000">
              <a:schemeClr val="accent1">
                <a:lumMod val="40000"/>
                <a:lumOff val="60000"/>
              </a:schemeClr>
            </a:gs>
            <a:gs pos="100000">
              <a:schemeClr val="accent1">
                <a:lumMod val="20000"/>
                <a:lumOff val="80000"/>
              </a:schemeClr>
            </a:gs>
          </a:gsLst>
        </a:gradFill>
      </dgm:spPr>
      <dgm:t>
        <a:bodyPr/>
        <a:lstStyle/>
        <a:p>
          <a:r>
            <a:rPr lang="en-US" sz="1400" b="1" u="none" dirty="0">
              <a:effectLst/>
            </a:rPr>
            <a:t>Standard 4</a:t>
          </a:r>
        </a:p>
        <a:p>
          <a:r>
            <a:rPr lang="en-US" sz="1600" b="0" dirty="0"/>
            <a:t>School Culture</a:t>
          </a:r>
        </a:p>
      </dgm:t>
    </dgm:pt>
    <dgm:pt modelId="{C991D464-2230-4D57-8266-077702478748}" type="parTrans" cxnId="{FC0EF0B4-C32A-492C-A7C6-B03D113682FE}">
      <dgm:prSet/>
      <dgm:spPr/>
      <dgm:t>
        <a:bodyPr/>
        <a:lstStyle/>
        <a:p>
          <a:endParaRPr lang="en-US"/>
        </a:p>
      </dgm:t>
    </dgm:pt>
    <dgm:pt modelId="{29026D03-AD62-479A-BA91-65CC0F6BA63D}" type="sibTrans" cxnId="{FC0EF0B4-C32A-492C-A7C6-B03D113682FE}">
      <dgm:prSet/>
      <dgm:spPr/>
      <dgm:t>
        <a:bodyPr/>
        <a:lstStyle/>
        <a:p>
          <a:endParaRPr lang="en-US"/>
        </a:p>
      </dgm:t>
    </dgm:pt>
    <dgm:pt modelId="{AD05179E-D327-4E6F-8D6C-27A490363A50}">
      <dgm:prSet custT="1"/>
      <dgm:spPr>
        <a:gradFill rotWithShape="0">
          <a:gsLst>
            <a:gs pos="0">
              <a:schemeClr val="accent1">
                <a:lumMod val="60000"/>
                <a:lumOff val="40000"/>
              </a:schemeClr>
            </a:gs>
            <a:gs pos="35000">
              <a:schemeClr val="accent1">
                <a:lumMod val="40000"/>
                <a:lumOff val="60000"/>
              </a:schemeClr>
            </a:gs>
            <a:gs pos="100000">
              <a:schemeClr val="accent1">
                <a:lumMod val="20000"/>
                <a:lumOff val="80000"/>
              </a:schemeClr>
            </a:gs>
          </a:gsLst>
        </a:gradFill>
      </dgm:spPr>
      <dgm:t>
        <a:bodyPr/>
        <a:lstStyle/>
        <a:p>
          <a:r>
            <a:rPr lang="en-US" sz="1400" b="1" u="none" dirty="0">
              <a:effectLst/>
            </a:rPr>
            <a:t>Standard 5</a:t>
          </a:r>
        </a:p>
        <a:p>
          <a:r>
            <a:rPr lang="en-US" sz="1600" b="0" dirty="0"/>
            <a:t>Strategic Operations</a:t>
          </a:r>
        </a:p>
      </dgm:t>
    </dgm:pt>
    <dgm:pt modelId="{66928E9C-B8BA-47A9-8CC1-A81D24C88D15}" type="parTrans" cxnId="{EC21D4A0-B799-4AEC-A4A3-D3296B401F09}">
      <dgm:prSet/>
      <dgm:spPr/>
      <dgm:t>
        <a:bodyPr/>
        <a:lstStyle/>
        <a:p>
          <a:endParaRPr lang="en-US"/>
        </a:p>
      </dgm:t>
    </dgm:pt>
    <dgm:pt modelId="{E436204A-670F-4073-B2FF-841430BC0B9E}" type="sibTrans" cxnId="{EC21D4A0-B799-4AEC-A4A3-D3296B401F09}">
      <dgm:prSet/>
      <dgm:spPr/>
      <dgm:t>
        <a:bodyPr/>
        <a:lstStyle/>
        <a:p>
          <a:endParaRPr lang="en-US"/>
        </a:p>
      </dgm:t>
    </dgm:pt>
    <dgm:pt modelId="{35A66964-0869-4440-B5CB-31681AC32B4A}" type="pres">
      <dgm:prSet presAssocID="{B00B6456-47E6-4722-80D1-BA73F32B1AFD}" presName="diagram" presStyleCnt="0">
        <dgm:presLayoutVars>
          <dgm:dir/>
          <dgm:resizeHandles val="exact"/>
        </dgm:presLayoutVars>
      </dgm:prSet>
      <dgm:spPr/>
      <dgm:t>
        <a:bodyPr/>
        <a:lstStyle/>
        <a:p>
          <a:endParaRPr lang="en-US"/>
        </a:p>
      </dgm:t>
    </dgm:pt>
    <dgm:pt modelId="{BD390E23-1A83-4701-B8F1-2C039293F2EE}" type="pres">
      <dgm:prSet presAssocID="{DB5E9AE7-DCE5-49F4-8DAC-7EB29AD642F8}" presName="node" presStyleLbl="node1" presStyleIdx="0" presStyleCnt="5" custScaleX="99054" custScaleY="60180" custLinFactNeighborY="14202">
        <dgm:presLayoutVars>
          <dgm:bulletEnabled val="1"/>
        </dgm:presLayoutVars>
      </dgm:prSet>
      <dgm:spPr/>
      <dgm:t>
        <a:bodyPr/>
        <a:lstStyle/>
        <a:p>
          <a:endParaRPr lang="en-US"/>
        </a:p>
      </dgm:t>
    </dgm:pt>
    <dgm:pt modelId="{7E0A480E-74C0-43CB-9A36-4EAF3CE81F0C}" type="pres">
      <dgm:prSet presAssocID="{744E20C3-CF99-4C75-910A-9BF6A4E7A4AE}" presName="sibTrans" presStyleCnt="0"/>
      <dgm:spPr/>
    </dgm:pt>
    <dgm:pt modelId="{79553547-1B93-4CDB-8AF3-038259C72DFF}" type="pres">
      <dgm:prSet presAssocID="{A78A5E7F-8A49-4E02-97AA-E9AC82F2CAE5}" presName="node" presStyleLbl="node1" presStyleIdx="1" presStyleCnt="5" custScaleX="99054" custScaleY="60180" custLinFactNeighborY="4313">
        <dgm:presLayoutVars>
          <dgm:bulletEnabled val="1"/>
        </dgm:presLayoutVars>
      </dgm:prSet>
      <dgm:spPr/>
      <dgm:t>
        <a:bodyPr/>
        <a:lstStyle/>
        <a:p>
          <a:endParaRPr lang="en-US"/>
        </a:p>
      </dgm:t>
    </dgm:pt>
    <dgm:pt modelId="{455D90A9-FC8A-405F-888B-1B77854D0A39}" type="pres">
      <dgm:prSet presAssocID="{791F116E-6C72-4751-A5F8-E423503B8277}" presName="sibTrans" presStyleCnt="0"/>
      <dgm:spPr/>
    </dgm:pt>
    <dgm:pt modelId="{24469D23-03D8-4583-A2CF-A9AF758DBA1B}" type="pres">
      <dgm:prSet presAssocID="{E9325868-F477-4752-98D2-64CB877D5CE2}" presName="node" presStyleLbl="node1" presStyleIdx="2" presStyleCnt="5" custScaleX="99054" custScaleY="60180" custLinFactNeighborX="473" custLinFactNeighborY="-4764">
        <dgm:presLayoutVars>
          <dgm:bulletEnabled val="1"/>
        </dgm:presLayoutVars>
      </dgm:prSet>
      <dgm:spPr/>
      <dgm:t>
        <a:bodyPr/>
        <a:lstStyle/>
        <a:p>
          <a:endParaRPr lang="en-US"/>
        </a:p>
      </dgm:t>
    </dgm:pt>
    <dgm:pt modelId="{8AC58CD6-38F3-4C50-AB58-117CC0004F50}" type="pres">
      <dgm:prSet presAssocID="{4B50AD39-4C0D-405B-A0E2-0C0CB4D95EBF}" presName="sibTrans" presStyleCnt="0"/>
      <dgm:spPr/>
    </dgm:pt>
    <dgm:pt modelId="{D65EC3F6-256C-4B6D-A524-C52C28FF32A3}" type="pres">
      <dgm:prSet presAssocID="{F8D04DC8-8F90-4042-88E2-A03291E3FEAE}" presName="node" presStyleLbl="node1" presStyleIdx="3" presStyleCnt="5" custScaleX="99054" custScaleY="60180" custLinFactNeighborY="-13839">
        <dgm:presLayoutVars>
          <dgm:bulletEnabled val="1"/>
        </dgm:presLayoutVars>
      </dgm:prSet>
      <dgm:spPr/>
      <dgm:t>
        <a:bodyPr/>
        <a:lstStyle/>
        <a:p>
          <a:endParaRPr lang="en-US"/>
        </a:p>
      </dgm:t>
    </dgm:pt>
    <dgm:pt modelId="{5D6CBA07-B7C3-4589-B442-5AE61D67A9D5}" type="pres">
      <dgm:prSet presAssocID="{29026D03-AD62-479A-BA91-65CC0F6BA63D}" presName="sibTrans" presStyleCnt="0"/>
      <dgm:spPr/>
    </dgm:pt>
    <dgm:pt modelId="{CE825E1F-B96E-4FC9-AAF2-27B53224F5C9}" type="pres">
      <dgm:prSet presAssocID="{AD05179E-D327-4E6F-8D6C-27A490363A50}" presName="node" presStyleLbl="node1" presStyleIdx="4" presStyleCnt="5" custScaleX="99054" custScaleY="60180" custLinFactNeighborY="-22915">
        <dgm:presLayoutVars>
          <dgm:bulletEnabled val="1"/>
        </dgm:presLayoutVars>
      </dgm:prSet>
      <dgm:spPr/>
      <dgm:t>
        <a:bodyPr/>
        <a:lstStyle/>
        <a:p>
          <a:endParaRPr lang="en-US"/>
        </a:p>
      </dgm:t>
    </dgm:pt>
  </dgm:ptLst>
  <dgm:cxnLst>
    <dgm:cxn modelId="{EC21D4A0-B799-4AEC-A4A3-D3296B401F09}" srcId="{B00B6456-47E6-4722-80D1-BA73F32B1AFD}" destId="{AD05179E-D327-4E6F-8D6C-27A490363A50}" srcOrd="4" destOrd="0" parTransId="{66928E9C-B8BA-47A9-8CC1-A81D24C88D15}" sibTransId="{E436204A-670F-4073-B2FF-841430BC0B9E}"/>
    <dgm:cxn modelId="{06AC24CB-FC10-4E8E-BE89-5678C05A601E}" srcId="{B00B6456-47E6-4722-80D1-BA73F32B1AFD}" destId="{E9325868-F477-4752-98D2-64CB877D5CE2}" srcOrd="2" destOrd="0" parTransId="{0B8D1756-0144-4FBF-9ACA-DA86952D8095}" sibTransId="{4B50AD39-4C0D-405B-A0E2-0C0CB4D95EBF}"/>
    <dgm:cxn modelId="{A0DFA869-FBFD-45B9-BBCF-ECE2DB136034}" type="presOf" srcId="{F8D04DC8-8F90-4042-88E2-A03291E3FEAE}" destId="{D65EC3F6-256C-4B6D-A524-C52C28FF32A3}" srcOrd="0" destOrd="0" presId="urn:microsoft.com/office/officeart/2005/8/layout/default"/>
    <dgm:cxn modelId="{346D6C02-2A3B-4BE9-BFEE-5DBA0CE57050}" srcId="{B00B6456-47E6-4722-80D1-BA73F32B1AFD}" destId="{A78A5E7F-8A49-4E02-97AA-E9AC82F2CAE5}" srcOrd="1" destOrd="0" parTransId="{CB8953DF-426A-44D3-BB84-855179527B10}" sibTransId="{791F116E-6C72-4751-A5F8-E423503B8277}"/>
    <dgm:cxn modelId="{1C937033-0B96-4AC6-84E1-F35F657FAE17}" type="presOf" srcId="{A78A5E7F-8A49-4E02-97AA-E9AC82F2CAE5}" destId="{79553547-1B93-4CDB-8AF3-038259C72DFF}" srcOrd="0" destOrd="0" presId="urn:microsoft.com/office/officeart/2005/8/layout/default"/>
    <dgm:cxn modelId="{FC0EF0B4-C32A-492C-A7C6-B03D113682FE}" srcId="{B00B6456-47E6-4722-80D1-BA73F32B1AFD}" destId="{F8D04DC8-8F90-4042-88E2-A03291E3FEAE}" srcOrd="3" destOrd="0" parTransId="{C991D464-2230-4D57-8266-077702478748}" sibTransId="{29026D03-AD62-479A-BA91-65CC0F6BA63D}"/>
    <dgm:cxn modelId="{F1FA37A0-652F-40AF-A75B-3205A3604A06}" type="presOf" srcId="{AD05179E-D327-4E6F-8D6C-27A490363A50}" destId="{CE825E1F-B96E-4FC9-AAF2-27B53224F5C9}" srcOrd="0" destOrd="0" presId="urn:microsoft.com/office/officeart/2005/8/layout/default"/>
    <dgm:cxn modelId="{42C0BDF3-E820-4778-967A-CDAE76A0BBC1}" type="presOf" srcId="{DB5E9AE7-DCE5-49F4-8DAC-7EB29AD642F8}" destId="{BD390E23-1A83-4701-B8F1-2C039293F2EE}" srcOrd="0" destOrd="0" presId="urn:microsoft.com/office/officeart/2005/8/layout/default"/>
    <dgm:cxn modelId="{B3C3146E-CAEB-46A2-A035-8EC03268C4CC}" srcId="{B00B6456-47E6-4722-80D1-BA73F32B1AFD}" destId="{DB5E9AE7-DCE5-49F4-8DAC-7EB29AD642F8}" srcOrd="0" destOrd="0" parTransId="{1129552E-3706-4D77-A6D9-25408C1850D5}" sibTransId="{744E20C3-CF99-4C75-910A-9BF6A4E7A4AE}"/>
    <dgm:cxn modelId="{C18A1DC7-7A67-4B45-8B0E-376878323757}" type="presOf" srcId="{B00B6456-47E6-4722-80D1-BA73F32B1AFD}" destId="{35A66964-0869-4440-B5CB-31681AC32B4A}" srcOrd="0" destOrd="0" presId="urn:microsoft.com/office/officeart/2005/8/layout/default"/>
    <dgm:cxn modelId="{D662BC7C-DECA-4E18-B564-27D529789203}" type="presOf" srcId="{E9325868-F477-4752-98D2-64CB877D5CE2}" destId="{24469D23-03D8-4583-A2CF-A9AF758DBA1B}" srcOrd="0" destOrd="0" presId="urn:microsoft.com/office/officeart/2005/8/layout/default"/>
    <dgm:cxn modelId="{B6CB35F3-DF5A-423D-98D7-C31B9DA418B4}" type="presParOf" srcId="{35A66964-0869-4440-B5CB-31681AC32B4A}" destId="{BD390E23-1A83-4701-B8F1-2C039293F2EE}" srcOrd="0" destOrd="0" presId="urn:microsoft.com/office/officeart/2005/8/layout/default"/>
    <dgm:cxn modelId="{8539D874-7E50-4747-B725-33F8378C012B}" type="presParOf" srcId="{35A66964-0869-4440-B5CB-31681AC32B4A}" destId="{7E0A480E-74C0-43CB-9A36-4EAF3CE81F0C}" srcOrd="1" destOrd="0" presId="urn:microsoft.com/office/officeart/2005/8/layout/default"/>
    <dgm:cxn modelId="{633A9EE8-EBB9-4A45-9C77-488877A3218A}" type="presParOf" srcId="{35A66964-0869-4440-B5CB-31681AC32B4A}" destId="{79553547-1B93-4CDB-8AF3-038259C72DFF}" srcOrd="2" destOrd="0" presId="urn:microsoft.com/office/officeart/2005/8/layout/default"/>
    <dgm:cxn modelId="{FAEE6777-888F-42A9-8B69-86B061C4F87F}" type="presParOf" srcId="{35A66964-0869-4440-B5CB-31681AC32B4A}" destId="{455D90A9-FC8A-405F-888B-1B77854D0A39}" srcOrd="3" destOrd="0" presId="urn:microsoft.com/office/officeart/2005/8/layout/default"/>
    <dgm:cxn modelId="{256F8A4E-756A-4E26-A50E-074F99194996}" type="presParOf" srcId="{35A66964-0869-4440-B5CB-31681AC32B4A}" destId="{24469D23-03D8-4583-A2CF-A9AF758DBA1B}" srcOrd="4" destOrd="0" presId="urn:microsoft.com/office/officeart/2005/8/layout/default"/>
    <dgm:cxn modelId="{6D309696-F913-4949-84D8-FA90BEDBEA91}" type="presParOf" srcId="{35A66964-0869-4440-B5CB-31681AC32B4A}" destId="{8AC58CD6-38F3-4C50-AB58-117CC0004F50}" srcOrd="5" destOrd="0" presId="urn:microsoft.com/office/officeart/2005/8/layout/default"/>
    <dgm:cxn modelId="{9EF38675-5ECC-4982-8635-FDABA5A22DC6}" type="presParOf" srcId="{35A66964-0869-4440-B5CB-31681AC32B4A}" destId="{D65EC3F6-256C-4B6D-A524-C52C28FF32A3}" srcOrd="6" destOrd="0" presId="urn:microsoft.com/office/officeart/2005/8/layout/default"/>
    <dgm:cxn modelId="{5863F853-B526-436B-BEF5-D98612AE5EE4}" type="presParOf" srcId="{35A66964-0869-4440-B5CB-31681AC32B4A}" destId="{5D6CBA07-B7C3-4589-B442-5AE61D67A9D5}" srcOrd="7" destOrd="0" presId="urn:microsoft.com/office/officeart/2005/8/layout/default"/>
    <dgm:cxn modelId="{E18E074E-DA00-487F-B2AC-120277C65CEE}" type="presParOf" srcId="{35A66964-0869-4440-B5CB-31681AC32B4A}" destId="{CE825E1F-B96E-4FC9-AAF2-27B53224F5C9}" srcOrd="8"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8F5CDF-F2BD-4830-A0B1-E1F899080685}" type="doc">
      <dgm:prSet loTypeId="urn:microsoft.com/office/officeart/2005/8/layout/process2" loCatId="process" qsTypeId="urn:microsoft.com/office/officeart/2005/8/quickstyle/simple5" qsCatId="simple" csTypeId="urn:microsoft.com/office/officeart/2005/8/colors/accent1_2" csCatId="accent1" phldr="1"/>
      <dgm:spPr/>
      <dgm:t>
        <a:bodyPr/>
        <a:lstStyle/>
        <a:p>
          <a:endParaRPr lang="en-US"/>
        </a:p>
      </dgm:t>
    </dgm:pt>
    <dgm:pt modelId="{753BB5A1-A1B8-450D-8C94-D07A4C6F2CD3}">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chemeClr val="accent1">
                <a:lumMod val="60000"/>
                <a:lumOff val="40000"/>
              </a:schemeClr>
            </a:gs>
            <a:gs pos="35000">
              <a:schemeClr val="accent1">
                <a:lumMod val="40000"/>
                <a:lumOff val="60000"/>
              </a:schemeClr>
            </a:gs>
            <a:gs pos="100000">
              <a:schemeClr val="accent1">
                <a:lumMod val="20000"/>
                <a:lumOff val="80000"/>
              </a:schemeClr>
            </a:gs>
          </a:gsLst>
          <a:lin ang="16200000" scaled="1"/>
          <a:tileRect/>
        </a:gradFill>
        <a:ln>
          <a:noFill/>
        </a:ln>
      </dgm:spPr>
      <dgm:t>
        <a:bodyPr/>
        <a:lstStyle/>
        <a:p>
          <a:r>
            <a:rPr lang="en-US" sz="1400" dirty="0"/>
            <a:t>Common vocabulary associated with professional practice</a:t>
          </a:r>
        </a:p>
      </dgm:t>
    </dgm:pt>
    <dgm:pt modelId="{169FBA6E-31E6-4534-9690-B180605307B0}" type="parTrans" cxnId="{3DAA30E1-07CD-445E-A052-6A4FE07DBE80}">
      <dgm:prSet/>
      <dgm:spPr/>
      <dgm:t>
        <a:bodyPr/>
        <a:lstStyle/>
        <a:p>
          <a:endParaRPr lang="en-US"/>
        </a:p>
      </dgm:t>
    </dgm:pt>
    <dgm:pt modelId="{50036716-D40E-4EF6-AB78-906D089BD643}" type="sibTrans" cxnId="{3DAA30E1-07CD-445E-A052-6A4FE07DBE80}">
      <dgm:prSet>
        <dgm:style>
          <a:lnRef idx="1">
            <a:schemeClr val="dk1"/>
          </a:lnRef>
          <a:fillRef idx="2">
            <a:schemeClr val="dk1"/>
          </a:fillRef>
          <a:effectRef idx="1">
            <a:schemeClr val="dk1"/>
          </a:effectRef>
          <a:fontRef idx="minor">
            <a:schemeClr val="dk1"/>
          </a:fontRef>
        </dgm:style>
      </dgm:prSet>
      <dgm:spPr>
        <a:noFill/>
        <a:ln>
          <a:noFill/>
        </a:ln>
      </dgm:spPr>
      <dgm:t>
        <a:bodyPr/>
        <a:lstStyle/>
        <a:p>
          <a:endParaRPr lang="en-US" dirty="0"/>
        </a:p>
      </dgm:t>
    </dgm:pt>
    <dgm:pt modelId="{3717CAFD-16F8-46D4-9949-8752FAF598F5}">
      <dgm:prSet custT="1">
        <dgm:style>
          <a:lnRef idx="1">
            <a:schemeClr val="accent5"/>
          </a:lnRef>
          <a:fillRef idx="2">
            <a:schemeClr val="accent5"/>
          </a:fillRef>
          <a:effectRef idx="1">
            <a:schemeClr val="accent5"/>
          </a:effectRef>
          <a:fontRef idx="minor">
            <a:schemeClr val="dk1"/>
          </a:fontRef>
        </dgm:style>
      </dgm:prSet>
      <dgm:spPr>
        <a:gradFill flip="none" rotWithShape="1">
          <a:gsLst>
            <a:gs pos="0">
              <a:schemeClr val="accent1">
                <a:lumMod val="60000"/>
                <a:lumOff val="40000"/>
              </a:schemeClr>
            </a:gs>
            <a:gs pos="35000">
              <a:schemeClr val="accent1">
                <a:lumMod val="40000"/>
                <a:lumOff val="60000"/>
              </a:schemeClr>
            </a:gs>
            <a:gs pos="100000">
              <a:schemeClr val="accent1">
                <a:lumMod val="20000"/>
                <a:lumOff val="80000"/>
              </a:schemeClr>
            </a:gs>
          </a:gsLst>
          <a:lin ang="16200000" scaled="1"/>
          <a:tileRect/>
        </a:gradFill>
        <a:ln>
          <a:noFill/>
        </a:ln>
      </dgm:spPr>
      <dgm:t>
        <a:bodyPr/>
        <a:lstStyle/>
        <a:p>
          <a:r>
            <a:rPr lang="en-US" sz="1400" dirty="0"/>
            <a:t>Identify pathway for professional improvement</a:t>
          </a:r>
        </a:p>
      </dgm:t>
    </dgm:pt>
    <dgm:pt modelId="{52284008-AFF2-44DD-AD57-6863D0BF4B1F}" type="parTrans" cxnId="{3787E328-39FA-4CCD-896B-A1F943ADF74D}">
      <dgm:prSet/>
      <dgm:spPr/>
      <dgm:t>
        <a:bodyPr/>
        <a:lstStyle/>
        <a:p>
          <a:endParaRPr lang="en-US"/>
        </a:p>
      </dgm:t>
    </dgm:pt>
    <dgm:pt modelId="{DE1922EB-0C37-4A2A-9644-0AF13164805C}" type="sibTrans" cxnId="{3787E328-39FA-4CCD-896B-A1F943ADF74D}">
      <dgm:prSet>
        <dgm:style>
          <a:lnRef idx="1">
            <a:schemeClr val="dk1"/>
          </a:lnRef>
          <a:fillRef idx="2">
            <a:schemeClr val="dk1"/>
          </a:fillRef>
          <a:effectRef idx="1">
            <a:schemeClr val="dk1"/>
          </a:effectRef>
          <a:fontRef idx="minor">
            <a:schemeClr val="dk1"/>
          </a:fontRef>
        </dgm:style>
      </dgm:prSet>
      <dgm:spPr>
        <a:noFill/>
        <a:ln>
          <a:noFill/>
        </a:ln>
      </dgm:spPr>
      <dgm:t>
        <a:bodyPr/>
        <a:lstStyle/>
        <a:p>
          <a:endParaRPr lang="en-US" dirty="0"/>
        </a:p>
      </dgm:t>
    </dgm:pt>
    <dgm:pt modelId="{BA0C1B3F-C2FA-434C-87B2-96C7584A7637}">
      <dgm:prSet custT="1">
        <dgm:style>
          <a:lnRef idx="1">
            <a:schemeClr val="accent5"/>
          </a:lnRef>
          <a:fillRef idx="2">
            <a:schemeClr val="accent5"/>
          </a:fillRef>
          <a:effectRef idx="1">
            <a:schemeClr val="accent5"/>
          </a:effectRef>
          <a:fontRef idx="minor">
            <a:schemeClr val="dk1"/>
          </a:fontRef>
        </dgm:style>
      </dgm:prSet>
      <dgm:spPr>
        <a:gradFill flip="none" rotWithShape="1">
          <a:gsLst>
            <a:gs pos="0">
              <a:schemeClr val="accent1">
                <a:lumMod val="60000"/>
                <a:lumOff val="40000"/>
              </a:schemeClr>
            </a:gs>
            <a:gs pos="35000">
              <a:schemeClr val="accent1">
                <a:lumMod val="40000"/>
                <a:lumOff val="60000"/>
              </a:schemeClr>
            </a:gs>
            <a:gs pos="100000">
              <a:schemeClr val="accent1">
                <a:lumMod val="20000"/>
                <a:lumOff val="80000"/>
              </a:schemeClr>
            </a:gs>
          </a:gsLst>
          <a:lin ang="16200000" scaled="1"/>
          <a:tileRect/>
        </a:gradFill>
        <a:ln>
          <a:noFill/>
        </a:ln>
      </dgm:spPr>
      <dgm:t>
        <a:bodyPr/>
        <a:lstStyle/>
        <a:p>
          <a:r>
            <a:rPr lang="en-US" sz="1400" dirty="0"/>
            <a:t>Reduce instructional variability</a:t>
          </a:r>
        </a:p>
      </dgm:t>
    </dgm:pt>
    <dgm:pt modelId="{8B9D75A9-BC5A-485E-B475-16627524630A}" type="parTrans" cxnId="{951DEF62-87C7-4B09-B246-8304C8F99F48}">
      <dgm:prSet/>
      <dgm:spPr/>
      <dgm:t>
        <a:bodyPr/>
        <a:lstStyle/>
        <a:p>
          <a:endParaRPr lang="en-US"/>
        </a:p>
      </dgm:t>
    </dgm:pt>
    <dgm:pt modelId="{CDC85FF1-599B-40E8-A8A1-9E06A861B10B}" type="sibTrans" cxnId="{951DEF62-87C7-4B09-B246-8304C8F99F48}">
      <dgm:prSet>
        <dgm:style>
          <a:lnRef idx="1">
            <a:schemeClr val="dk1"/>
          </a:lnRef>
          <a:fillRef idx="2">
            <a:schemeClr val="dk1"/>
          </a:fillRef>
          <a:effectRef idx="1">
            <a:schemeClr val="dk1"/>
          </a:effectRef>
          <a:fontRef idx="minor">
            <a:schemeClr val="dk1"/>
          </a:fontRef>
        </dgm:style>
      </dgm:prSet>
      <dgm:spPr>
        <a:noFill/>
        <a:ln>
          <a:noFill/>
        </a:ln>
      </dgm:spPr>
      <dgm:t>
        <a:bodyPr/>
        <a:lstStyle/>
        <a:p>
          <a:endParaRPr lang="en-US" dirty="0"/>
        </a:p>
      </dgm:t>
    </dgm:pt>
    <dgm:pt modelId="{524EF191-3525-43C7-A7B4-0CD2E6488620}">
      <dgm:prSet custT="1">
        <dgm:style>
          <a:lnRef idx="1">
            <a:schemeClr val="accent5"/>
          </a:lnRef>
          <a:fillRef idx="3">
            <a:schemeClr val="accent5"/>
          </a:fillRef>
          <a:effectRef idx="2">
            <a:schemeClr val="accent5"/>
          </a:effectRef>
          <a:fontRef idx="minor">
            <a:schemeClr val="lt1"/>
          </a:fontRef>
        </dgm:style>
      </dgm:prSet>
      <dgm:spPr>
        <a:gradFill flip="none" rotWithShape="1">
          <a:gsLst>
            <a:gs pos="0">
              <a:schemeClr val="accent1">
                <a:lumMod val="60000"/>
                <a:lumOff val="40000"/>
              </a:schemeClr>
            </a:gs>
            <a:gs pos="35000">
              <a:schemeClr val="accent1">
                <a:lumMod val="40000"/>
                <a:lumOff val="60000"/>
              </a:schemeClr>
            </a:gs>
            <a:gs pos="100000">
              <a:schemeClr val="accent1">
                <a:lumMod val="20000"/>
                <a:lumOff val="80000"/>
              </a:schemeClr>
            </a:gs>
          </a:gsLst>
          <a:lin ang="16200000" scaled="1"/>
          <a:tileRect/>
        </a:gradFill>
        <a:ln>
          <a:noFill/>
        </a:ln>
      </dgm:spPr>
      <dgm:t>
        <a:bodyPr/>
        <a:lstStyle/>
        <a:p>
          <a:r>
            <a:rPr lang="en-US" sz="1400" b="0" dirty="0">
              <a:solidFill>
                <a:schemeClr val="tx1"/>
              </a:solidFill>
            </a:rPr>
            <a:t>Student Achievement</a:t>
          </a:r>
        </a:p>
      </dgm:t>
    </dgm:pt>
    <dgm:pt modelId="{4D4EAF40-22E6-4D7A-B1F1-CF93DE214672}" type="parTrans" cxnId="{17DFEBC9-57E8-4F37-A9DD-D8A20B81CC8C}">
      <dgm:prSet/>
      <dgm:spPr/>
      <dgm:t>
        <a:bodyPr/>
        <a:lstStyle/>
        <a:p>
          <a:endParaRPr lang="en-US"/>
        </a:p>
      </dgm:t>
    </dgm:pt>
    <dgm:pt modelId="{EDEA711E-6527-45E4-9871-B996652267B0}" type="sibTrans" cxnId="{17DFEBC9-57E8-4F37-A9DD-D8A20B81CC8C}">
      <dgm:prSet/>
      <dgm:spPr/>
      <dgm:t>
        <a:bodyPr/>
        <a:lstStyle/>
        <a:p>
          <a:endParaRPr lang="en-US"/>
        </a:p>
      </dgm:t>
    </dgm:pt>
    <dgm:pt modelId="{E58A7198-5D35-4B7C-8400-89792D84EC5E}">
      <dgm:prSet custT="1">
        <dgm:style>
          <a:lnRef idx="1">
            <a:schemeClr val="accent5"/>
          </a:lnRef>
          <a:fillRef idx="2">
            <a:schemeClr val="accent5"/>
          </a:fillRef>
          <a:effectRef idx="1">
            <a:schemeClr val="accent5"/>
          </a:effectRef>
          <a:fontRef idx="minor">
            <a:schemeClr val="dk1"/>
          </a:fontRef>
        </dgm:style>
      </dgm:prSet>
      <dgm:spPr>
        <a:gradFill flip="none" rotWithShape="1">
          <a:gsLst>
            <a:gs pos="0">
              <a:schemeClr val="accent1">
                <a:lumMod val="60000"/>
                <a:lumOff val="40000"/>
              </a:schemeClr>
            </a:gs>
            <a:gs pos="35000">
              <a:schemeClr val="accent1">
                <a:lumMod val="40000"/>
                <a:lumOff val="60000"/>
              </a:schemeClr>
            </a:gs>
            <a:gs pos="100000">
              <a:schemeClr val="accent1">
                <a:lumMod val="20000"/>
                <a:lumOff val="80000"/>
              </a:schemeClr>
            </a:gs>
          </a:gsLst>
          <a:lin ang="16200000" scaled="1"/>
          <a:tileRect/>
        </a:gradFill>
        <a:ln>
          <a:noFill/>
        </a:ln>
      </dgm:spPr>
      <dgm:t>
        <a:bodyPr/>
        <a:lstStyle/>
        <a:p>
          <a:r>
            <a:rPr lang="en-US" sz="1400" dirty="0"/>
            <a:t>Increase instructional quality</a:t>
          </a:r>
        </a:p>
      </dgm:t>
    </dgm:pt>
    <dgm:pt modelId="{5D83709A-C13A-48E6-949A-18DF7099B67A}" type="parTrans" cxnId="{F6BD1049-02F8-4E84-9E84-E4300CB0AAAE}">
      <dgm:prSet/>
      <dgm:spPr/>
      <dgm:t>
        <a:bodyPr/>
        <a:lstStyle/>
        <a:p>
          <a:endParaRPr lang="en-US"/>
        </a:p>
      </dgm:t>
    </dgm:pt>
    <dgm:pt modelId="{D8AF4437-A0CA-486A-B94B-40B609362225}" type="sibTrans" cxnId="{F6BD1049-02F8-4E84-9E84-E4300CB0AAAE}">
      <dgm:prSet>
        <dgm:style>
          <a:lnRef idx="1">
            <a:schemeClr val="dk1"/>
          </a:lnRef>
          <a:fillRef idx="2">
            <a:schemeClr val="dk1"/>
          </a:fillRef>
          <a:effectRef idx="1">
            <a:schemeClr val="dk1"/>
          </a:effectRef>
          <a:fontRef idx="minor">
            <a:schemeClr val="dk1"/>
          </a:fontRef>
        </dgm:style>
      </dgm:prSet>
      <dgm:spPr>
        <a:noFill/>
        <a:ln>
          <a:noFill/>
        </a:ln>
      </dgm:spPr>
      <dgm:t>
        <a:bodyPr/>
        <a:lstStyle/>
        <a:p>
          <a:endParaRPr lang="en-US" dirty="0"/>
        </a:p>
      </dgm:t>
    </dgm:pt>
    <dgm:pt modelId="{C3D61755-E983-4589-8DF4-B32F7F90CFE1}" type="pres">
      <dgm:prSet presAssocID="{648F5CDF-F2BD-4830-A0B1-E1F899080685}" presName="linearFlow" presStyleCnt="0">
        <dgm:presLayoutVars>
          <dgm:resizeHandles val="exact"/>
        </dgm:presLayoutVars>
      </dgm:prSet>
      <dgm:spPr/>
      <dgm:t>
        <a:bodyPr/>
        <a:lstStyle/>
        <a:p>
          <a:endParaRPr lang="en-US"/>
        </a:p>
      </dgm:t>
    </dgm:pt>
    <dgm:pt modelId="{AF37AFD0-8BFA-4888-B431-608F712C6553}" type="pres">
      <dgm:prSet presAssocID="{753BB5A1-A1B8-450D-8C94-D07A4C6F2CD3}" presName="node" presStyleLbl="node1" presStyleIdx="0" presStyleCnt="5" custScaleX="105891" custScaleY="152866" custLinFactY="13593" custLinFactNeighborY="100000">
        <dgm:presLayoutVars>
          <dgm:bulletEnabled val="1"/>
        </dgm:presLayoutVars>
      </dgm:prSet>
      <dgm:spPr/>
      <dgm:t>
        <a:bodyPr/>
        <a:lstStyle/>
        <a:p>
          <a:endParaRPr lang="en-US"/>
        </a:p>
      </dgm:t>
    </dgm:pt>
    <dgm:pt modelId="{A8B9E67F-2A30-4653-AEEA-9CCC7862B713}" type="pres">
      <dgm:prSet presAssocID="{50036716-D40E-4EF6-AB78-906D089BD643}" presName="sibTrans" presStyleLbl="sibTrans2D1" presStyleIdx="0" presStyleCnt="4"/>
      <dgm:spPr/>
      <dgm:t>
        <a:bodyPr/>
        <a:lstStyle/>
        <a:p>
          <a:endParaRPr lang="en-US"/>
        </a:p>
      </dgm:t>
    </dgm:pt>
    <dgm:pt modelId="{D1773FD2-9D31-4CE8-B0B3-E70BC91B8FD2}" type="pres">
      <dgm:prSet presAssocID="{50036716-D40E-4EF6-AB78-906D089BD643}" presName="connectorText" presStyleLbl="sibTrans2D1" presStyleIdx="0" presStyleCnt="4"/>
      <dgm:spPr/>
      <dgm:t>
        <a:bodyPr/>
        <a:lstStyle/>
        <a:p>
          <a:endParaRPr lang="en-US"/>
        </a:p>
      </dgm:t>
    </dgm:pt>
    <dgm:pt modelId="{1C30D3C1-63AE-4FA6-9A82-A6E32D87ED90}" type="pres">
      <dgm:prSet presAssocID="{3717CAFD-16F8-46D4-9949-8752FAF598F5}" presName="node" presStyleLbl="node1" presStyleIdx="1" presStyleCnt="5" custScaleX="105891" custScaleY="152866" custLinFactNeighborY="68730">
        <dgm:presLayoutVars>
          <dgm:bulletEnabled val="1"/>
        </dgm:presLayoutVars>
      </dgm:prSet>
      <dgm:spPr/>
      <dgm:t>
        <a:bodyPr/>
        <a:lstStyle/>
        <a:p>
          <a:endParaRPr lang="en-US"/>
        </a:p>
      </dgm:t>
    </dgm:pt>
    <dgm:pt modelId="{D9BAD78B-79CF-40B4-B739-B090DA385F40}" type="pres">
      <dgm:prSet presAssocID="{DE1922EB-0C37-4A2A-9644-0AF13164805C}" presName="sibTrans" presStyleLbl="sibTrans2D1" presStyleIdx="1" presStyleCnt="4"/>
      <dgm:spPr/>
      <dgm:t>
        <a:bodyPr/>
        <a:lstStyle/>
        <a:p>
          <a:endParaRPr lang="en-US"/>
        </a:p>
      </dgm:t>
    </dgm:pt>
    <dgm:pt modelId="{D9E9F43F-CDDE-4B1B-8CC2-18DCFC07EC9F}" type="pres">
      <dgm:prSet presAssocID="{DE1922EB-0C37-4A2A-9644-0AF13164805C}" presName="connectorText" presStyleLbl="sibTrans2D1" presStyleIdx="1" presStyleCnt="4"/>
      <dgm:spPr/>
      <dgm:t>
        <a:bodyPr/>
        <a:lstStyle/>
        <a:p>
          <a:endParaRPr lang="en-US"/>
        </a:p>
      </dgm:t>
    </dgm:pt>
    <dgm:pt modelId="{72C1D964-E851-4D19-94E6-EBBDD8B18823}" type="pres">
      <dgm:prSet presAssocID="{BA0C1B3F-C2FA-434C-87B2-96C7584A7637}" presName="node" presStyleLbl="node1" presStyleIdx="2" presStyleCnt="5" custScaleX="105891" custScaleY="152866" custLinFactNeighborY="18070">
        <dgm:presLayoutVars>
          <dgm:bulletEnabled val="1"/>
        </dgm:presLayoutVars>
      </dgm:prSet>
      <dgm:spPr/>
      <dgm:t>
        <a:bodyPr/>
        <a:lstStyle/>
        <a:p>
          <a:endParaRPr lang="en-US"/>
        </a:p>
      </dgm:t>
    </dgm:pt>
    <dgm:pt modelId="{58FC5A8E-0397-4892-AA6A-7ACDA57A400A}" type="pres">
      <dgm:prSet presAssocID="{CDC85FF1-599B-40E8-A8A1-9E06A861B10B}" presName="sibTrans" presStyleLbl="sibTrans2D1" presStyleIdx="2" presStyleCnt="4"/>
      <dgm:spPr/>
      <dgm:t>
        <a:bodyPr/>
        <a:lstStyle/>
        <a:p>
          <a:endParaRPr lang="en-US"/>
        </a:p>
      </dgm:t>
    </dgm:pt>
    <dgm:pt modelId="{935327AE-93D4-4E5F-81F8-AC526C2FDF75}" type="pres">
      <dgm:prSet presAssocID="{CDC85FF1-599B-40E8-A8A1-9E06A861B10B}" presName="connectorText" presStyleLbl="sibTrans2D1" presStyleIdx="2" presStyleCnt="4"/>
      <dgm:spPr/>
      <dgm:t>
        <a:bodyPr/>
        <a:lstStyle/>
        <a:p>
          <a:endParaRPr lang="en-US"/>
        </a:p>
      </dgm:t>
    </dgm:pt>
    <dgm:pt modelId="{A2E0BC63-C305-47DA-8638-DCBABA11AEBB}" type="pres">
      <dgm:prSet presAssocID="{E58A7198-5D35-4B7C-8400-89792D84EC5E}" presName="node" presStyleLbl="node1" presStyleIdx="3" presStyleCnt="5" custScaleX="105891" custScaleY="152866" custLinFactNeighborY="-36489">
        <dgm:presLayoutVars>
          <dgm:bulletEnabled val="1"/>
        </dgm:presLayoutVars>
      </dgm:prSet>
      <dgm:spPr/>
      <dgm:t>
        <a:bodyPr/>
        <a:lstStyle/>
        <a:p>
          <a:endParaRPr lang="en-US"/>
        </a:p>
      </dgm:t>
    </dgm:pt>
    <dgm:pt modelId="{8D4D0D53-68A7-4C25-9DE1-063FEDC3B1C2}" type="pres">
      <dgm:prSet presAssocID="{D8AF4437-A0CA-486A-B94B-40B609362225}" presName="sibTrans" presStyleLbl="sibTrans2D1" presStyleIdx="3" presStyleCnt="4"/>
      <dgm:spPr/>
      <dgm:t>
        <a:bodyPr/>
        <a:lstStyle/>
        <a:p>
          <a:endParaRPr lang="en-US"/>
        </a:p>
      </dgm:t>
    </dgm:pt>
    <dgm:pt modelId="{09F0213A-0240-444E-8079-12F919C0360E}" type="pres">
      <dgm:prSet presAssocID="{D8AF4437-A0CA-486A-B94B-40B609362225}" presName="connectorText" presStyleLbl="sibTrans2D1" presStyleIdx="3" presStyleCnt="4"/>
      <dgm:spPr/>
      <dgm:t>
        <a:bodyPr/>
        <a:lstStyle/>
        <a:p>
          <a:endParaRPr lang="en-US"/>
        </a:p>
      </dgm:t>
    </dgm:pt>
    <dgm:pt modelId="{A6FCBA00-9FF6-43B1-88FD-6D1CA0F148DC}" type="pres">
      <dgm:prSet presAssocID="{524EF191-3525-43C7-A7B4-0CD2E6488620}" presName="node" presStyleLbl="node1" presStyleIdx="4" presStyleCnt="5" custScaleX="105891" custScaleY="152866" custLinFactY="-1369" custLinFactNeighborY="-100000">
        <dgm:presLayoutVars>
          <dgm:bulletEnabled val="1"/>
        </dgm:presLayoutVars>
      </dgm:prSet>
      <dgm:spPr/>
      <dgm:t>
        <a:bodyPr/>
        <a:lstStyle/>
        <a:p>
          <a:endParaRPr lang="en-US"/>
        </a:p>
      </dgm:t>
    </dgm:pt>
  </dgm:ptLst>
  <dgm:cxnLst>
    <dgm:cxn modelId="{0B88C878-9C1F-4EAE-8B03-9F59B9A9EDF8}" type="presOf" srcId="{BA0C1B3F-C2FA-434C-87B2-96C7584A7637}" destId="{72C1D964-E851-4D19-94E6-EBBDD8B18823}" srcOrd="0" destOrd="0" presId="urn:microsoft.com/office/officeart/2005/8/layout/process2"/>
    <dgm:cxn modelId="{1372585C-9F0E-4419-92AE-6ED0D837D1BB}" type="presOf" srcId="{50036716-D40E-4EF6-AB78-906D089BD643}" destId="{A8B9E67F-2A30-4653-AEEA-9CCC7862B713}" srcOrd="0" destOrd="0" presId="urn:microsoft.com/office/officeart/2005/8/layout/process2"/>
    <dgm:cxn modelId="{951DEF62-87C7-4B09-B246-8304C8F99F48}" srcId="{648F5CDF-F2BD-4830-A0B1-E1F899080685}" destId="{BA0C1B3F-C2FA-434C-87B2-96C7584A7637}" srcOrd="2" destOrd="0" parTransId="{8B9D75A9-BC5A-485E-B475-16627524630A}" sibTransId="{CDC85FF1-599B-40E8-A8A1-9E06A861B10B}"/>
    <dgm:cxn modelId="{78DFE261-74EF-4BCF-A24C-EDF4F70FA3C4}" type="presOf" srcId="{50036716-D40E-4EF6-AB78-906D089BD643}" destId="{D1773FD2-9D31-4CE8-B0B3-E70BC91B8FD2}" srcOrd="1" destOrd="0" presId="urn:microsoft.com/office/officeart/2005/8/layout/process2"/>
    <dgm:cxn modelId="{17DFEBC9-57E8-4F37-A9DD-D8A20B81CC8C}" srcId="{648F5CDF-F2BD-4830-A0B1-E1F899080685}" destId="{524EF191-3525-43C7-A7B4-0CD2E6488620}" srcOrd="4" destOrd="0" parTransId="{4D4EAF40-22E6-4D7A-B1F1-CF93DE214672}" sibTransId="{EDEA711E-6527-45E4-9871-B996652267B0}"/>
    <dgm:cxn modelId="{58C49308-DCAC-4B73-A6A4-09A921AB8D73}" type="presOf" srcId="{D8AF4437-A0CA-486A-B94B-40B609362225}" destId="{8D4D0D53-68A7-4C25-9DE1-063FEDC3B1C2}" srcOrd="0" destOrd="0" presId="urn:microsoft.com/office/officeart/2005/8/layout/process2"/>
    <dgm:cxn modelId="{7897F4A6-D455-4B4A-A6C8-03A14BB1C209}" type="presOf" srcId="{648F5CDF-F2BD-4830-A0B1-E1F899080685}" destId="{C3D61755-E983-4589-8DF4-B32F7F90CFE1}" srcOrd="0" destOrd="0" presId="urn:microsoft.com/office/officeart/2005/8/layout/process2"/>
    <dgm:cxn modelId="{152FF4DD-2460-432D-9746-560A02D96067}" type="presOf" srcId="{524EF191-3525-43C7-A7B4-0CD2E6488620}" destId="{A6FCBA00-9FF6-43B1-88FD-6D1CA0F148DC}" srcOrd="0" destOrd="0" presId="urn:microsoft.com/office/officeart/2005/8/layout/process2"/>
    <dgm:cxn modelId="{2F677B5D-3421-469E-981B-F5DAD9CECDB5}" type="presOf" srcId="{CDC85FF1-599B-40E8-A8A1-9E06A861B10B}" destId="{935327AE-93D4-4E5F-81F8-AC526C2FDF75}" srcOrd="1" destOrd="0" presId="urn:microsoft.com/office/officeart/2005/8/layout/process2"/>
    <dgm:cxn modelId="{C6265F83-6545-4308-93E2-19C9B88E2FFD}" type="presOf" srcId="{753BB5A1-A1B8-450D-8C94-D07A4C6F2CD3}" destId="{AF37AFD0-8BFA-4888-B431-608F712C6553}" srcOrd="0" destOrd="0" presId="urn:microsoft.com/office/officeart/2005/8/layout/process2"/>
    <dgm:cxn modelId="{63BFD2CF-1A78-4335-B776-B4D63B979F5C}" type="presOf" srcId="{E58A7198-5D35-4B7C-8400-89792D84EC5E}" destId="{A2E0BC63-C305-47DA-8638-DCBABA11AEBB}" srcOrd="0" destOrd="0" presId="urn:microsoft.com/office/officeart/2005/8/layout/process2"/>
    <dgm:cxn modelId="{3DAA30E1-07CD-445E-A052-6A4FE07DBE80}" srcId="{648F5CDF-F2BD-4830-A0B1-E1F899080685}" destId="{753BB5A1-A1B8-450D-8C94-D07A4C6F2CD3}" srcOrd="0" destOrd="0" parTransId="{169FBA6E-31E6-4534-9690-B180605307B0}" sibTransId="{50036716-D40E-4EF6-AB78-906D089BD643}"/>
    <dgm:cxn modelId="{66AABD17-DAEC-4F67-B7E9-7418417F966C}" type="presOf" srcId="{DE1922EB-0C37-4A2A-9644-0AF13164805C}" destId="{D9BAD78B-79CF-40B4-B739-B090DA385F40}" srcOrd="0" destOrd="0" presId="urn:microsoft.com/office/officeart/2005/8/layout/process2"/>
    <dgm:cxn modelId="{ACAD4D88-1467-476E-B6F8-54325A551DA5}" type="presOf" srcId="{CDC85FF1-599B-40E8-A8A1-9E06A861B10B}" destId="{58FC5A8E-0397-4892-AA6A-7ACDA57A400A}" srcOrd="0" destOrd="0" presId="urn:microsoft.com/office/officeart/2005/8/layout/process2"/>
    <dgm:cxn modelId="{3787E328-39FA-4CCD-896B-A1F943ADF74D}" srcId="{648F5CDF-F2BD-4830-A0B1-E1F899080685}" destId="{3717CAFD-16F8-46D4-9949-8752FAF598F5}" srcOrd="1" destOrd="0" parTransId="{52284008-AFF2-44DD-AD57-6863D0BF4B1F}" sibTransId="{DE1922EB-0C37-4A2A-9644-0AF13164805C}"/>
    <dgm:cxn modelId="{39755CF6-D8A2-425B-90F3-1B7D91E7924B}" type="presOf" srcId="{D8AF4437-A0CA-486A-B94B-40B609362225}" destId="{09F0213A-0240-444E-8079-12F919C0360E}" srcOrd="1" destOrd="0" presId="urn:microsoft.com/office/officeart/2005/8/layout/process2"/>
    <dgm:cxn modelId="{F6BD1049-02F8-4E84-9E84-E4300CB0AAAE}" srcId="{648F5CDF-F2BD-4830-A0B1-E1F899080685}" destId="{E58A7198-5D35-4B7C-8400-89792D84EC5E}" srcOrd="3" destOrd="0" parTransId="{5D83709A-C13A-48E6-949A-18DF7099B67A}" sibTransId="{D8AF4437-A0CA-486A-B94B-40B609362225}"/>
    <dgm:cxn modelId="{F2C4AF23-D423-4ACB-AA21-2C2A906D3489}" type="presOf" srcId="{DE1922EB-0C37-4A2A-9644-0AF13164805C}" destId="{D9E9F43F-CDDE-4B1B-8CC2-18DCFC07EC9F}" srcOrd="1" destOrd="0" presId="urn:microsoft.com/office/officeart/2005/8/layout/process2"/>
    <dgm:cxn modelId="{53E8D2C4-FFAE-479A-986B-9F5D9F88DF3C}" type="presOf" srcId="{3717CAFD-16F8-46D4-9949-8752FAF598F5}" destId="{1C30D3C1-63AE-4FA6-9A82-A6E32D87ED90}" srcOrd="0" destOrd="0" presId="urn:microsoft.com/office/officeart/2005/8/layout/process2"/>
    <dgm:cxn modelId="{1021BC84-0898-4683-9590-CB625FDB7F0E}" type="presParOf" srcId="{C3D61755-E983-4589-8DF4-B32F7F90CFE1}" destId="{AF37AFD0-8BFA-4888-B431-608F712C6553}" srcOrd="0" destOrd="0" presId="urn:microsoft.com/office/officeart/2005/8/layout/process2"/>
    <dgm:cxn modelId="{113E66B8-7DA7-4861-9C3F-C31348BEE253}" type="presParOf" srcId="{C3D61755-E983-4589-8DF4-B32F7F90CFE1}" destId="{A8B9E67F-2A30-4653-AEEA-9CCC7862B713}" srcOrd="1" destOrd="0" presId="urn:microsoft.com/office/officeart/2005/8/layout/process2"/>
    <dgm:cxn modelId="{5446116D-DD68-463F-8ABC-50D4EA3B0723}" type="presParOf" srcId="{A8B9E67F-2A30-4653-AEEA-9CCC7862B713}" destId="{D1773FD2-9D31-4CE8-B0B3-E70BC91B8FD2}" srcOrd="0" destOrd="0" presId="urn:microsoft.com/office/officeart/2005/8/layout/process2"/>
    <dgm:cxn modelId="{662A4BB0-86BE-4507-A14A-8DBD8CBB53B3}" type="presParOf" srcId="{C3D61755-E983-4589-8DF4-B32F7F90CFE1}" destId="{1C30D3C1-63AE-4FA6-9A82-A6E32D87ED90}" srcOrd="2" destOrd="0" presId="urn:microsoft.com/office/officeart/2005/8/layout/process2"/>
    <dgm:cxn modelId="{92E48A66-8A3E-41E3-9888-E4A41D955AC9}" type="presParOf" srcId="{C3D61755-E983-4589-8DF4-B32F7F90CFE1}" destId="{D9BAD78B-79CF-40B4-B739-B090DA385F40}" srcOrd="3" destOrd="0" presId="urn:microsoft.com/office/officeart/2005/8/layout/process2"/>
    <dgm:cxn modelId="{3886FDFE-1160-4FCC-938E-9934741814F1}" type="presParOf" srcId="{D9BAD78B-79CF-40B4-B739-B090DA385F40}" destId="{D9E9F43F-CDDE-4B1B-8CC2-18DCFC07EC9F}" srcOrd="0" destOrd="0" presId="urn:microsoft.com/office/officeart/2005/8/layout/process2"/>
    <dgm:cxn modelId="{1ABE533F-4868-4EFE-9AAC-867FB9BA3C4D}" type="presParOf" srcId="{C3D61755-E983-4589-8DF4-B32F7F90CFE1}" destId="{72C1D964-E851-4D19-94E6-EBBDD8B18823}" srcOrd="4" destOrd="0" presId="urn:microsoft.com/office/officeart/2005/8/layout/process2"/>
    <dgm:cxn modelId="{BFA6FB68-01FB-46D6-AB39-2669B453272A}" type="presParOf" srcId="{C3D61755-E983-4589-8DF4-B32F7F90CFE1}" destId="{58FC5A8E-0397-4892-AA6A-7ACDA57A400A}" srcOrd="5" destOrd="0" presId="urn:microsoft.com/office/officeart/2005/8/layout/process2"/>
    <dgm:cxn modelId="{8BBE175F-97B1-4107-BE1E-8D3223CF0D6D}" type="presParOf" srcId="{58FC5A8E-0397-4892-AA6A-7ACDA57A400A}" destId="{935327AE-93D4-4E5F-81F8-AC526C2FDF75}" srcOrd="0" destOrd="0" presId="urn:microsoft.com/office/officeart/2005/8/layout/process2"/>
    <dgm:cxn modelId="{BF85D03A-0720-4F70-B2DC-2B6EA0F1A8B5}" type="presParOf" srcId="{C3D61755-E983-4589-8DF4-B32F7F90CFE1}" destId="{A2E0BC63-C305-47DA-8638-DCBABA11AEBB}" srcOrd="6" destOrd="0" presId="urn:microsoft.com/office/officeart/2005/8/layout/process2"/>
    <dgm:cxn modelId="{D67C5FBC-FA07-4E15-95E6-932669F1BE4D}" type="presParOf" srcId="{C3D61755-E983-4589-8DF4-B32F7F90CFE1}" destId="{8D4D0D53-68A7-4C25-9DE1-063FEDC3B1C2}" srcOrd="7" destOrd="0" presId="urn:microsoft.com/office/officeart/2005/8/layout/process2"/>
    <dgm:cxn modelId="{21D54999-CEBB-4585-A552-6B7DDBA35971}" type="presParOf" srcId="{8D4D0D53-68A7-4C25-9DE1-063FEDC3B1C2}" destId="{09F0213A-0240-444E-8079-12F919C0360E}" srcOrd="0" destOrd="0" presId="urn:microsoft.com/office/officeart/2005/8/layout/process2"/>
    <dgm:cxn modelId="{E1AB3ABD-8316-4BF4-9AAC-3C01D9E96FC1}" type="presParOf" srcId="{C3D61755-E983-4589-8DF4-B32F7F90CFE1}" destId="{A6FCBA00-9FF6-43B1-88FD-6D1CA0F148DC}" srcOrd="8"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FE20D-09E0-48A3-8D2D-5DE22D70B957}">
      <dsp:nvSpPr>
        <dsp:cNvPr id="0" name=""/>
        <dsp:cNvSpPr/>
      </dsp:nvSpPr>
      <dsp:spPr>
        <a:xfrm>
          <a:off x="0" y="239232"/>
          <a:ext cx="2733675" cy="1640205"/>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i="1" kern="1200" dirty="0">
            <a:solidFill>
              <a:srgbClr val="F15A29"/>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r>
            <a:rPr lang="en-US" sz="1600" b="1" i="0" kern="1200" dirty="0">
              <a:solidFill>
                <a:schemeClr val="bg1"/>
              </a:solidFill>
              <a:effectLst>
                <a:outerShdw blurRad="38100" dist="38100" dir="2700000" algn="tl">
                  <a:srgbClr val="000000">
                    <a:alpha val="43137"/>
                  </a:srgbClr>
                </a:outerShdw>
              </a:effectLst>
            </a:rPr>
            <a:t>Standard 1</a:t>
          </a:r>
        </a:p>
        <a:p>
          <a:pPr lvl="0" algn="ctr" defTabSz="711200">
            <a:lnSpc>
              <a:spcPct val="90000"/>
            </a:lnSpc>
            <a:spcBef>
              <a:spcPct val="0"/>
            </a:spcBef>
            <a:spcAft>
              <a:spcPct val="35000"/>
            </a:spcAft>
          </a:pPr>
          <a:r>
            <a:rPr lang="en-US" sz="1600" b="1" i="0" kern="1200" dirty="0">
              <a:effectLst/>
            </a:rPr>
            <a:t>Instructional</a:t>
          </a:r>
          <a:r>
            <a:rPr lang="en-US" sz="1600" b="1" i="0" kern="1200" baseline="0" dirty="0">
              <a:effectLst/>
            </a:rPr>
            <a:t> Leadership:         </a:t>
          </a:r>
          <a:r>
            <a:rPr lang="en-US" sz="1600" b="1" i="1" kern="1200" baseline="0" dirty="0">
              <a:solidFill>
                <a:schemeClr val="tx1"/>
              </a:solidFill>
              <a:effectLst/>
            </a:rPr>
            <a:t>The principal is responsible for ensuring every student receives high-quality instruction.</a:t>
          </a:r>
        </a:p>
        <a:p>
          <a:pPr lvl="0" algn="ctr" defTabSz="711200">
            <a:lnSpc>
              <a:spcPct val="90000"/>
            </a:lnSpc>
            <a:spcBef>
              <a:spcPct val="0"/>
            </a:spcBef>
            <a:spcAft>
              <a:spcPct val="35000"/>
            </a:spcAft>
          </a:pPr>
          <a:endParaRPr lang="en-US" sz="1200" b="0" i="1" kern="1200" baseline="0" dirty="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US" sz="1200" b="0" i="1" kern="1200" dirty="0">
            <a:effectLst>
              <a:outerShdw blurRad="38100" dist="38100" dir="2700000" algn="tl">
                <a:srgbClr val="000000">
                  <a:alpha val="43137"/>
                </a:srgbClr>
              </a:outerShdw>
            </a:effectLst>
          </a:endParaRPr>
        </a:p>
      </dsp:txBody>
      <dsp:txXfrm>
        <a:off x="0" y="239232"/>
        <a:ext cx="2733675" cy="1640205"/>
      </dsp:txXfrm>
    </dsp:sp>
    <dsp:sp modelId="{7B6D82CC-B4B4-4897-9F15-44D83FADDF9F}">
      <dsp:nvSpPr>
        <dsp:cNvPr id="0" name=""/>
        <dsp:cNvSpPr/>
      </dsp:nvSpPr>
      <dsp:spPr>
        <a:xfrm>
          <a:off x="3007042" y="239232"/>
          <a:ext cx="2733675" cy="1640205"/>
        </a:xfrm>
        <a:prstGeom prst="rec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a:effectLst>
                <a:outerShdw blurRad="38100" dist="38100" dir="2700000" algn="tl">
                  <a:srgbClr val="000000">
                    <a:alpha val="43137"/>
                  </a:srgbClr>
                </a:outerShdw>
              </a:effectLst>
            </a:rPr>
            <a:t>Standard 2</a:t>
          </a:r>
        </a:p>
        <a:p>
          <a:pPr lvl="0" algn="ctr" defTabSz="711200">
            <a:lnSpc>
              <a:spcPct val="90000"/>
            </a:lnSpc>
            <a:spcBef>
              <a:spcPct val="0"/>
            </a:spcBef>
            <a:spcAft>
              <a:spcPct val="35000"/>
            </a:spcAft>
          </a:pPr>
          <a:r>
            <a:rPr lang="en-US" sz="1600" b="1" i="0" kern="1200" dirty="0">
              <a:effectLst>
                <a:outerShdw blurRad="38100" dist="38100" dir="2700000" algn="tl">
                  <a:srgbClr val="000000">
                    <a:alpha val="43137"/>
                  </a:srgbClr>
                </a:outerShdw>
              </a:effectLst>
            </a:rPr>
            <a:t>Human Capital:  </a:t>
          </a:r>
        </a:p>
        <a:p>
          <a:pPr lvl="0" algn="ctr" defTabSz="711200">
            <a:lnSpc>
              <a:spcPct val="90000"/>
            </a:lnSpc>
            <a:spcBef>
              <a:spcPct val="0"/>
            </a:spcBef>
            <a:spcAft>
              <a:spcPct val="35000"/>
            </a:spcAft>
          </a:pPr>
          <a:r>
            <a:rPr lang="en-US" sz="1600" b="1" i="1" kern="1200" dirty="0">
              <a:solidFill>
                <a:schemeClr val="tx1"/>
              </a:solidFill>
              <a:effectLst/>
            </a:rPr>
            <a:t>The principal is responsible for ensuring there are high quality teachers and staff in every classroom in the school. </a:t>
          </a:r>
        </a:p>
      </dsp:txBody>
      <dsp:txXfrm>
        <a:off x="3007042" y="239232"/>
        <a:ext cx="2733675" cy="1640205"/>
      </dsp:txXfrm>
    </dsp:sp>
    <dsp:sp modelId="{0477CC65-DAB8-4784-A629-64A60FC7187B}">
      <dsp:nvSpPr>
        <dsp:cNvPr id="0" name=""/>
        <dsp:cNvSpPr/>
      </dsp:nvSpPr>
      <dsp:spPr>
        <a:xfrm>
          <a:off x="6014085" y="239232"/>
          <a:ext cx="2733675" cy="1640205"/>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a:effectLst>
                <a:outerShdw blurRad="38100" dist="38100" dir="2700000" algn="tl">
                  <a:srgbClr val="000000">
                    <a:alpha val="43137"/>
                  </a:srgbClr>
                </a:outerShdw>
              </a:effectLst>
            </a:rPr>
            <a:t>Standard 3</a:t>
          </a:r>
        </a:p>
        <a:p>
          <a:pPr lvl="0" algn="ctr" defTabSz="711200">
            <a:lnSpc>
              <a:spcPct val="90000"/>
            </a:lnSpc>
            <a:spcBef>
              <a:spcPct val="0"/>
            </a:spcBef>
            <a:spcAft>
              <a:spcPct val="35000"/>
            </a:spcAft>
          </a:pPr>
          <a:r>
            <a:rPr lang="en-US" sz="1600" b="1" i="0" kern="1200" dirty="0">
              <a:effectLst>
                <a:outerShdw blurRad="38100" dist="38100" dir="2700000" algn="tl">
                  <a:srgbClr val="000000">
                    <a:alpha val="43137"/>
                  </a:srgbClr>
                </a:outerShdw>
              </a:effectLst>
            </a:rPr>
            <a:t>Executive Leadership:  </a:t>
          </a:r>
        </a:p>
        <a:p>
          <a:pPr lvl="0" algn="ctr" defTabSz="711200">
            <a:lnSpc>
              <a:spcPct val="90000"/>
            </a:lnSpc>
            <a:spcBef>
              <a:spcPct val="0"/>
            </a:spcBef>
            <a:spcAft>
              <a:spcPct val="35000"/>
            </a:spcAft>
          </a:pPr>
          <a:r>
            <a:rPr lang="en-US" sz="1600" b="1" i="1" kern="1200" dirty="0">
              <a:solidFill>
                <a:schemeClr val="tx1"/>
              </a:solidFill>
              <a:effectLst/>
            </a:rPr>
            <a:t>The principal</a:t>
          </a:r>
          <a:r>
            <a:rPr lang="en-US" sz="1600" b="1" i="1" kern="1200" baseline="0" dirty="0">
              <a:solidFill>
                <a:schemeClr val="tx1"/>
              </a:solidFill>
              <a:effectLst/>
            </a:rPr>
            <a:t> is responsible for modeling a consistent focus and personal responsibility for improving student outcomes</a:t>
          </a:r>
          <a:r>
            <a:rPr lang="en-US" sz="1600" i="1" kern="1200" baseline="0" dirty="0">
              <a:solidFill>
                <a:schemeClr val="tx1"/>
              </a:solidFill>
              <a:effectLst/>
            </a:rPr>
            <a:t>.</a:t>
          </a:r>
          <a:endParaRPr lang="en-US" sz="1600" i="1" kern="1200" dirty="0">
            <a:solidFill>
              <a:schemeClr val="tx1"/>
            </a:solidFill>
            <a:effectLst/>
          </a:endParaRPr>
        </a:p>
      </dsp:txBody>
      <dsp:txXfrm>
        <a:off x="6014085" y="239232"/>
        <a:ext cx="2733675" cy="1640205"/>
      </dsp:txXfrm>
    </dsp:sp>
    <dsp:sp modelId="{FCD569F5-E59A-40EF-B33C-B4148C1AC37F}">
      <dsp:nvSpPr>
        <dsp:cNvPr id="0" name=""/>
        <dsp:cNvSpPr/>
      </dsp:nvSpPr>
      <dsp:spPr>
        <a:xfrm>
          <a:off x="1503521" y="2152804"/>
          <a:ext cx="2733675" cy="2089473"/>
        </a:xfrm>
        <a:prstGeom prst="rec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a:effectLst>
                <a:outerShdw blurRad="38100" dist="38100" dir="2700000" algn="tl">
                  <a:srgbClr val="000000">
                    <a:alpha val="43137"/>
                  </a:srgbClr>
                </a:outerShdw>
              </a:effectLst>
            </a:rPr>
            <a:t>Standard 4</a:t>
          </a:r>
        </a:p>
        <a:p>
          <a:pPr lvl="0" algn="ctr" defTabSz="711200">
            <a:lnSpc>
              <a:spcPct val="90000"/>
            </a:lnSpc>
            <a:spcBef>
              <a:spcPct val="0"/>
            </a:spcBef>
            <a:spcAft>
              <a:spcPct val="35000"/>
            </a:spcAft>
          </a:pPr>
          <a:r>
            <a:rPr lang="en-US" sz="1600" b="1" i="0" kern="1200" dirty="0">
              <a:effectLst>
                <a:outerShdw blurRad="38100" dist="38100" dir="2700000" algn="tl">
                  <a:srgbClr val="000000">
                    <a:alpha val="43137"/>
                  </a:srgbClr>
                </a:outerShdw>
              </a:effectLst>
            </a:rPr>
            <a:t>School Culture:   </a:t>
          </a:r>
        </a:p>
        <a:p>
          <a:pPr lvl="0" algn="ctr" defTabSz="711200">
            <a:lnSpc>
              <a:spcPct val="90000"/>
            </a:lnSpc>
            <a:spcBef>
              <a:spcPct val="0"/>
            </a:spcBef>
            <a:spcAft>
              <a:spcPct val="35000"/>
            </a:spcAft>
          </a:pPr>
          <a:r>
            <a:rPr lang="en-US" sz="1600" b="1" i="1" kern="1200" dirty="0">
              <a:solidFill>
                <a:schemeClr val="tx1"/>
              </a:solidFill>
              <a:effectLst/>
            </a:rPr>
            <a:t>The principal is responsible</a:t>
          </a:r>
          <a:r>
            <a:rPr lang="en-US" sz="1600" b="1" i="1" kern="1200" baseline="0" dirty="0">
              <a:solidFill>
                <a:schemeClr val="tx1"/>
              </a:solidFill>
              <a:effectLst/>
            </a:rPr>
            <a:t> for establishing and implementing a shared vision and culture of high expectations.</a:t>
          </a:r>
          <a:r>
            <a:rPr lang="en-US" sz="1600" b="1" i="0" kern="1200" dirty="0">
              <a:solidFill>
                <a:schemeClr val="tx1"/>
              </a:solidFill>
              <a:effectLst/>
            </a:rPr>
            <a:t> </a:t>
          </a:r>
        </a:p>
      </dsp:txBody>
      <dsp:txXfrm>
        <a:off x="1503521" y="2152804"/>
        <a:ext cx="2733675" cy="2089473"/>
      </dsp:txXfrm>
    </dsp:sp>
    <dsp:sp modelId="{D2384CC5-F5DA-4CB0-B8B2-F11E9E76F648}">
      <dsp:nvSpPr>
        <dsp:cNvPr id="0" name=""/>
        <dsp:cNvSpPr/>
      </dsp:nvSpPr>
      <dsp:spPr>
        <a:xfrm>
          <a:off x="4510563" y="2158299"/>
          <a:ext cx="2733675" cy="2078484"/>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a:effectLst>
                <a:outerShdw blurRad="38100" dist="38100" dir="2700000" algn="tl">
                  <a:srgbClr val="000000">
                    <a:alpha val="43137"/>
                  </a:srgbClr>
                </a:outerShdw>
              </a:effectLst>
            </a:rPr>
            <a:t>Standard 5</a:t>
          </a:r>
        </a:p>
        <a:p>
          <a:pPr lvl="0" algn="ctr" defTabSz="711200">
            <a:lnSpc>
              <a:spcPct val="90000"/>
            </a:lnSpc>
            <a:spcBef>
              <a:spcPct val="0"/>
            </a:spcBef>
            <a:spcAft>
              <a:spcPct val="35000"/>
            </a:spcAft>
          </a:pPr>
          <a:r>
            <a:rPr lang="en-US" sz="1600" b="1" i="0" kern="1200" dirty="0">
              <a:effectLst>
                <a:outerShdw blurRad="38100" dist="38100" dir="2700000" algn="tl">
                  <a:srgbClr val="000000">
                    <a:alpha val="43137"/>
                  </a:srgbClr>
                </a:outerShdw>
              </a:effectLst>
            </a:rPr>
            <a:t>Strategic Operations:</a:t>
          </a:r>
        </a:p>
        <a:p>
          <a:pPr lvl="0" algn="ctr" defTabSz="711200">
            <a:lnSpc>
              <a:spcPct val="90000"/>
            </a:lnSpc>
            <a:spcBef>
              <a:spcPct val="0"/>
            </a:spcBef>
            <a:spcAft>
              <a:spcPct val="35000"/>
            </a:spcAft>
          </a:pPr>
          <a:r>
            <a:rPr lang="en-US" sz="1600" b="1" i="1" kern="1200" dirty="0">
              <a:solidFill>
                <a:schemeClr val="tx1"/>
              </a:solidFill>
              <a:effectLst/>
            </a:rPr>
            <a:t>The principal outlines and tracks clear goals, targets, and strategies aligned</a:t>
          </a:r>
          <a:r>
            <a:rPr lang="en-US" sz="1600" b="1" i="1" kern="1200" baseline="0" dirty="0">
              <a:solidFill>
                <a:schemeClr val="tx1"/>
              </a:solidFill>
              <a:effectLst/>
            </a:rPr>
            <a:t> to a school vision that improves teacher effectiveness and student outcomes.</a:t>
          </a:r>
          <a:endParaRPr lang="en-US" sz="1600" b="1" i="1" kern="1200" dirty="0">
            <a:solidFill>
              <a:schemeClr val="tx1"/>
            </a:solidFill>
            <a:effectLst/>
          </a:endParaRPr>
        </a:p>
      </dsp:txBody>
      <dsp:txXfrm>
        <a:off x="4510563" y="2158299"/>
        <a:ext cx="2733675" cy="2078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90E23-1A83-4701-B8F1-2C039293F2EE}">
      <dsp:nvSpPr>
        <dsp:cNvPr id="0" name=""/>
        <dsp:cNvSpPr/>
      </dsp:nvSpPr>
      <dsp:spPr>
        <a:xfrm>
          <a:off x="23365" y="157427"/>
          <a:ext cx="1827234" cy="666078"/>
        </a:xfrm>
        <a:prstGeom prst="rect">
          <a:avLst/>
        </a:prstGeom>
        <a:gradFill rotWithShape="0">
          <a:gsLst>
            <a:gs pos="0">
              <a:schemeClr val="accent1">
                <a:lumMod val="60000"/>
                <a:lumOff val="40000"/>
              </a:schemeClr>
            </a:gs>
            <a:gs pos="35000">
              <a:schemeClr val="accent1">
                <a:lumMod val="40000"/>
                <a:lumOff val="60000"/>
              </a:schemeClr>
            </a:gs>
            <a:gs pos="100000">
              <a:schemeClr val="accent1">
                <a:lumMod val="20000"/>
                <a:lumOff val="8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1">
          <a:noAutofit/>
        </a:bodyPr>
        <a:lstStyle/>
        <a:p>
          <a:pPr lvl="0" algn="ctr" defTabSz="622300">
            <a:lnSpc>
              <a:spcPct val="90000"/>
            </a:lnSpc>
            <a:spcBef>
              <a:spcPct val="0"/>
            </a:spcBef>
            <a:spcAft>
              <a:spcPct val="35000"/>
            </a:spcAft>
          </a:pPr>
          <a:r>
            <a:rPr lang="en-US" sz="1400" b="1" u="none" kern="1200" dirty="0">
              <a:effectLst/>
            </a:rPr>
            <a:t>Standard 1</a:t>
          </a:r>
        </a:p>
        <a:p>
          <a:pPr lvl="0" algn="ctr" defTabSz="622300">
            <a:lnSpc>
              <a:spcPct val="90000"/>
            </a:lnSpc>
            <a:spcBef>
              <a:spcPct val="0"/>
            </a:spcBef>
            <a:spcAft>
              <a:spcPct val="35000"/>
            </a:spcAft>
          </a:pPr>
          <a:r>
            <a:rPr lang="en-US" sz="1600" b="0" kern="1200" dirty="0"/>
            <a:t>Instructional Leadership</a:t>
          </a:r>
        </a:p>
      </dsp:txBody>
      <dsp:txXfrm>
        <a:off x="23365" y="157427"/>
        <a:ext cx="1827234" cy="666078"/>
      </dsp:txXfrm>
    </dsp:sp>
    <dsp:sp modelId="{79553547-1B93-4CDB-8AF3-038259C72DFF}">
      <dsp:nvSpPr>
        <dsp:cNvPr id="0" name=""/>
        <dsp:cNvSpPr/>
      </dsp:nvSpPr>
      <dsp:spPr>
        <a:xfrm>
          <a:off x="23365" y="898522"/>
          <a:ext cx="1827234" cy="666078"/>
        </a:xfrm>
        <a:prstGeom prst="rect">
          <a:avLst/>
        </a:prstGeom>
        <a:gradFill rotWithShape="0">
          <a:gsLst>
            <a:gs pos="0">
              <a:schemeClr val="accent1">
                <a:lumMod val="60000"/>
                <a:lumOff val="40000"/>
              </a:schemeClr>
            </a:gs>
            <a:gs pos="35000">
              <a:schemeClr val="accent1">
                <a:lumMod val="40000"/>
                <a:lumOff val="60000"/>
              </a:schemeClr>
            </a:gs>
            <a:gs pos="100000">
              <a:schemeClr val="accent1">
                <a:lumMod val="20000"/>
                <a:lumOff val="8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1">
          <a:noAutofit/>
        </a:bodyPr>
        <a:lstStyle/>
        <a:p>
          <a:pPr lvl="0" algn="ctr" defTabSz="622300">
            <a:lnSpc>
              <a:spcPct val="90000"/>
            </a:lnSpc>
            <a:spcBef>
              <a:spcPct val="0"/>
            </a:spcBef>
            <a:spcAft>
              <a:spcPct val="35000"/>
            </a:spcAft>
          </a:pPr>
          <a:r>
            <a:rPr lang="en-US" sz="1400" b="1" u="none" kern="1200" dirty="0">
              <a:effectLst/>
            </a:rPr>
            <a:t>Standard 2</a:t>
          </a:r>
          <a:endParaRPr lang="en-US" sz="1600" b="1" u="none" kern="1200" dirty="0">
            <a:effectLst/>
          </a:endParaRPr>
        </a:p>
        <a:p>
          <a:pPr lvl="0" algn="ctr" defTabSz="622300">
            <a:lnSpc>
              <a:spcPct val="90000"/>
            </a:lnSpc>
            <a:spcBef>
              <a:spcPct val="0"/>
            </a:spcBef>
            <a:spcAft>
              <a:spcPct val="35000"/>
            </a:spcAft>
          </a:pPr>
          <a:r>
            <a:rPr lang="en-US" sz="1600" b="0" kern="1200" dirty="0"/>
            <a:t>Human Capital</a:t>
          </a:r>
          <a:endParaRPr lang="en-US" sz="1400" b="0" kern="1200" dirty="0"/>
        </a:p>
      </dsp:txBody>
      <dsp:txXfrm>
        <a:off x="23365" y="898522"/>
        <a:ext cx="1827234" cy="666078"/>
      </dsp:txXfrm>
    </dsp:sp>
    <dsp:sp modelId="{24469D23-03D8-4583-A2CF-A9AF758DBA1B}">
      <dsp:nvSpPr>
        <dsp:cNvPr id="0" name=""/>
        <dsp:cNvSpPr/>
      </dsp:nvSpPr>
      <dsp:spPr>
        <a:xfrm>
          <a:off x="32091" y="1648604"/>
          <a:ext cx="1827234" cy="666078"/>
        </a:xfrm>
        <a:prstGeom prst="rect">
          <a:avLst/>
        </a:prstGeom>
        <a:gradFill rotWithShape="0">
          <a:gsLst>
            <a:gs pos="0">
              <a:schemeClr val="accent1">
                <a:lumMod val="60000"/>
                <a:lumOff val="40000"/>
              </a:schemeClr>
            </a:gs>
            <a:gs pos="35000">
              <a:schemeClr val="accent1">
                <a:lumMod val="40000"/>
                <a:lumOff val="60000"/>
              </a:schemeClr>
            </a:gs>
            <a:gs pos="100000">
              <a:schemeClr val="accent1">
                <a:lumMod val="20000"/>
                <a:lumOff val="8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none" kern="1200" dirty="0">
              <a:effectLst/>
            </a:rPr>
            <a:t>Standard 3</a:t>
          </a:r>
        </a:p>
        <a:p>
          <a:pPr lvl="0" algn="ctr" defTabSz="622300">
            <a:lnSpc>
              <a:spcPct val="90000"/>
            </a:lnSpc>
            <a:spcBef>
              <a:spcPct val="0"/>
            </a:spcBef>
            <a:spcAft>
              <a:spcPct val="35000"/>
            </a:spcAft>
          </a:pPr>
          <a:r>
            <a:rPr lang="en-US" sz="1600" b="0" kern="1200" dirty="0"/>
            <a:t>Executive Leadership</a:t>
          </a:r>
        </a:p>
      </dsp:txBody>
      <dsp:txXfrm>
        <a:off x="32091" y="1648604"/>
        <a:ext cx="1827234" cy="666078"/>
      </dsp:txXfrm>
    </dsp:sp>
    <dsp:sp modelId="{D65EC3F6-256C-4B6D-A524-C52C28FF32A3}">
      <dsp:nvSpPr>
        <dsp:cNvPr id="0" name=""/>
        <dsp:cNvSpPr/>
      </dsp:nvSpPr>
      <dsp:spPr>
        <a:xfrm>
          <a:off x="23365" y="2398708"/>
          <a:ext cx="1827234" cy="666078"/>
        </a:xfrm>
        <a:prstGeom prst="rect">
          <a:avLst/>
        </a:prstGeom>
        <a:gradFill rotWithShape="0">
          <a:gsLst>
            <a:gs pos="0">
              <a:schemeClr val="accent1">
                <a:lumMod val="60000"/>
                <a:lumOff val="40000"/>
              </a:schemeClr>
            </a:gs>
            <a:gs pos="35000">
              <a:schemeClr val="accent1">
                <a:lumMod val="40000"/>
                <a:lumOff val="60000"/>
              </a:schemeClr>
            </a:gs>
            <a:gs pos="100000">
              <a:schemeClr val="accent1">
                <a:lumMod val="20000"/>
                <a:lumOff val="8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none" kern="1200" dirty="0">
              <a:effectLst/>
            </a:rPr>
            <a:t>Standard 4</a:t>
          </a:r>
        </a:p>
        <a:p>
          <a:pPr lvl="0" algn="ctr" defTabSz="622300">
            <a:lnSpc>
              <a:spcPct val="90000"/>
            </a:lnSpc>
            <a:spcBef>
              <a:spcPct val="0"/>
            </a:spcBef>
            <a:spcAft>
              <a:spcPct val="35000"/>
            </a:spcAft>
          </a:pPr>
          <a:r>
            <a:rPr lang="en-US" sz="1600" b="0" kern="1200" dirty="0"/>
            <a:t>School Culture</a:t>
          </a:r>
        </a:p>
      </dsp:txBody>
      <dsp:txXfrm>
        <a:off x="23365" y="2398708"/>
        <a:ext cx="1827234" cy="666078"/>
      </dsp:txXfrm>
    </dsp:sp>
    <dsp:sp modelId="{CE825E1F-B96E-4FC9-AAF2-27B53224F5C9}">
      <dsp:nvSpPr>
        <dsp:cNvPr id="0" name=""/>
        <dsp:cNvSpPr/>
      </dsp:nvSpPr>
      <dsp:spPr>
        <a:xfrm>
          <a:off x="23365" y="3148802"/>
          <a:ext cx="1827234" cy="666078"/>
        </a:xfrm>
        <a:prstGeom prst="rect">
          <a:avLst/>
        </a:prstGeom>
        <a:gradFill rotWithShape="0">
          <a:gsLst>
            <a:gs pos="0">
              <a:schemeClr val="accent1">
                <a:lumMod val="60000"/>
                <a:lumOff val="40000"/>
              </a:schemeClr>
            </a:gs>
            <a:gs pos="35000">
              <a:schemeClr val="accent1">
                <a:lumMod val="40000"/>
                <a:lumOff val="60000"/>
              </a:schemeClr>
            </a:gs>
            <a:gs pos="100000">
              <a:schemeClr val="accent1">
                <a:lumMod val="20000"/>
                <a:lumOff val="8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none" kern="1200" dirty="0">
              <a:effectLst/>
            </a:rPr>
            <a:t>Standard 5</a:t>
          </a:r>
        </a:p>
        <a:p>
          <a:pPr lvl="0" algn="ctr" defTabSz="622300">
            <a:lnSpc>
              <a:spcPct val="90000"/>
            </a:lnSpc>
            <a:spcBef>
              <a:spcPct val="0"/>
            </a:spcBef>
            <a:spcAft>
              <a:spcPct val="35000"/>
            </a:spcAft>
          </a:pPr>
          <a:r>
            <a:rPr lang="en-US" sz="1600" b="0" kern="1200" dirty="0"/>
            <a:t>Strategic Operations</a:t>
          </a:r>
        </a:p>
      </dsp:txBody>
      <dsp:txXfrm>
        <a:off x="23365" y="3148802"/>
        <a:ext cx="1827234" cy="6660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7AFD0-8BFA-4888-B431-608F712C6553}">
      <dsp:nvSpPr>
        <dsp:cNvPr id="0" name=""/>
        <dsp:cNvSpPr/>
      </dsp:nvSpPr>
      <dsp:spPr>
        <a:xfrm>
          <a:off x="35316" y="274053"/>
          <a:ext cx="1803886" cy="651030"/>
        </a:xfrm>
        <a:prstGeom prst="roundRect">
          <a:avLst>
            <a:gd name="adj" fmla="val 10000"/>
          </a:avLst>
        </a:prstGeom>
        <a:gradFill flip="none" rotWithShape="1">
          <a:gsLst>
            <a:gs pos="0">
              <a:schemeClr val="accent1">
                <a:lumMod val="60000"/>
                <a:lumOff val="40000"/>
              </a:schemeClr>
            </a:gs>
            <a:gs pos="35000">
              <a:schemeClr val="accent1">
                <a:lumMod val="40000"/>
                <a:lumOff val="60000"/>
              </a:schemeClr>
            </a:gs>
            <a:gs pos="100000">
              <a:schemeClr val="accent1">
                <a:lumMod val="20000"/>
                <a:lumOff val="80000"/>
              </a:schemeClr>
            </a:gs>
          </a:gsLst>
          <a:lin ang="16200000" scaled="1"/>
          <a:tileRect/>
        </a:gradFill>
        <a:ln w="6350" cap="flat" cmpd="sng" algn="ctr">
          <a:no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Common vocabulary associated with professional practice</a:t>
          </a:r>
        </a:p>
      </dsp:txBody>
      <dsp:txXfrm>
        <a:off x="54384" y="293121"/>
        <a:ext cx="1765750" cy="612894"/>
      </dsp:txXfrm>
    </dsp:sp>
    <dsp:sp modelId="{A8B9E67F-2A30-4653-AEEA-9CCC7862B713}">
      <dsp:nvSpPr>
        <dsp:cNvPr id="0" name=""/>
        <dsp:cNvSpPr/>
      </dsp:nvSpPr>
      <dsp:spPr>
        <a:xfrm rot="5400000">
          <a:off x="904085" y="873492"/>
          <a:ext cx="66348" cy="191647"/>
        </a:xfrm>
        <a:prstGeom prst="rightArrow">
          <a:avLst>
            <a:gd name="adj1" fmla="val 60000"/>
            <a:gd name="adj2" fmla="val 50000"/>
          </a:avLst>
        </a:prstGeom>
        <a:noFill/>
        <a:ln w="6350" cap="flat" cmpd="sng" algn="ctr">
          <a:no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5400000">
        <a:off x="879765" y="936141"/>
        <a:ext cx="114989" cy="46444"/>
      </dsp:txXfrm>
    </dsp:sp>
    <dsp:sp modelId="{1C30D3C1-63AE-4FA6-9A82-A6E32D87ED90}">
      <dsp:nvSpPr>
        <dsp:cNvPr id="0" name=""/>
        <dsp:cNvSpPr/>
      </dsp:nvSpPr>
      <dsp:spPr>
        <a:xfrm>
          <a:off x="35316" y="1013548"/>
          <a:ext cx="1803886" cy="651030"/>
        </a:xfrm>
        <a:prstGeom prst="roundRect">
          <a:avLst>
            <a:gd name="adj" fmla="val 10000"/>
          </a:avLst>
        </a:prstGeom>
        <a:gradFill flip="none" rotWithShape="1">
          <a:gsLst>
            <a:gs pos="0">
              <a:schemeClr val="accent1">
                <a:lumMod val="60000"/>
                <a:lumOff val="40000"/>
              </a:schemeClr>
            </a:gs>
            <a:gs pos="35000">
              <a:schemeClr val="accent1">
                <a:lumMod val="40000"/>
                <a:lumOff val="60000"/>
              </a:schemeClr>
            </a:gs>
            <a:gs pos="100000">
              <a:schemeClr val="accent1">
                <a:lumMod val="20000"/>
                <a:lumOff val="80000"/>
              </a:schemeClr>
            </a:gs>
          </a:gsLst>
          <a:lin ang="16200000" scaled="1"/>
          <a:tileRect/>
        </a:gradFill>
        <a:ln w="6350" cap="flat" cmpd="sng" algn="ctr">
          <a:no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Identify pathway for professional improvement</a:t>
          </a:r>
        </a:p>
      </dsp:txBody>
      <dsp:txXfrm>
        <a:off x="54384" y="1032616"/>
        <a:ext cx="1765750" cy="612894"/>
      </dsp:txXfrm>
    </dsp:sp>
    <dsp:sp modelId="{D9BAD78B-79CF-40B4-B739-B090DA385F40}">
      <dsp:nvSpPr>
        <dsp:cNvPr id="0" name=""/>
        <dsp:cNvSpPr/>
      </dsp:nvSpPr>
      <dsp:spPr>
        <a:xfrm rot="5400000">
          <a:off x="897860" y="1621287"/>
          <a:ext cx="78798" cy="191647"/>
        </a:xfrm>
        <a:prstGeom prst="rightArrow">
          <a:avLst>
            <a:gd name="adj1" fmla="val 60000"/>
            <a:gd name="adj2" fmla="val 50000"/>
          </a:avLst>
        </a:prstGeom>
        <a:noFill/>
        <a:ln w="6350" cap="flat" cmpd="sng" algn="ctr">
          <a:no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5400000">
        <a:off x="879765" y="1677712"/>
        <a:ext cx="114989" cy="55159"/>
      </dsp:txXfrm>
    </dsp:sp>
    <dsp:sp modelId="{72C1D964-E851-4D19-94E6-EBBDD8B18823}">
      <dsp:nvSpPr>
        <dsp:cNvPr id="0" name=""/>
        <dsp:cNvSpPr/>
      </dsp:nvSpPr>
      <dsp:spPr>
        <a:xfrm>
          <a:off x="35316" y="1769643"/>
          <a:ext cx="1803886" cy="651030"/>
        </a:xfrm>
        <a:prstGeom prst="roundRect">
          <a:avLst>
            <a:gd name="adj" fmla="val 10000"/>
          </a:avLst>
        </a:prstGeom>
        <a:gradFill flip="none" rotWithShape="1">
          <a:gsLst>
            <a:gs pos="0">
              <a:schemeClr val="accent1">
                <a:lumMod val="60000"/>
                <a:lumOff val="40000"/>
              </a:schemeClr>
            </a:gs>
            <a:gs pos="35000">
              <a:schemeClr val="accent1">
                <a:lumMod val="40000"/>
                <a:lumOff val="60000"/>
              </a:schemeClr>
            </a:gs>
            <a:gs pos="100000">
              <a:schemeClr val="accent1">
                <a:lumMod val="20000"/>
                <a:lumOff val="80000"/>
              </a:schemeClr>
            </a:gs>
          </a:gsLst>
          <a:lin ang="16200000" scaled="1"/>
          <a:tileRect/>
        </a:gradFill>
        <a:ln w="6350" cap="flat" cmpd="sng" algn="ctr">
          <a:no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Reduce instructional variability</a:t>
          </a:r>
        </a:p>
      </dsp:txBody>
      <dsp:txXfrm>
        <a:off x="54384" y="1788711"/>
        <a:ext cx="1765750" cy="612894"/>
      </dsp:txXfrm>
    </dsp:sp>
    <dsp:sp modelId="{58FC5A8E-0397-4892-AA6A-7ACDA57A400A}">
      <dsp:nvSpPr>
        <dsp:cNvPr id="0" name=""/>
        <dsp:cNvSpPr/>
      </dsp:nvSpPr>
      <dsp:spPr>
        <a:xfrm rot="5400000">
          <a:off x="900973" y="2373231"/>
          <a:ext cx="72572" cy="191647"/>
        </a:xfrm>
        <a:prstGeom prst="rightArrow">
          <a:avLst>
            <a:gd name="adj1" fmla="val 60000"/>
            <a:gd name="adj2" fmla="val 50000"/>
          </a:avLst>
        </a:prstGeom>
        <a:noFill/>
        <a:ln w="6350" cap="flat" cmpd="sng" algn="ctr">
          <a:no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5400000">
        <a:off x="879765" y="2432768"/>
        <a:ext cx="114989" cy="50800"/>
      </dsp:txXfrm>
    </dsp:sp>
    <dsp:sp modelId="{A2E0BC63-C305-47DA-8638-DCBABA11AEBB}">
      <dsp:nvSpPr>
        <dsp:cNvPr id="0" name=""/>
        <dsp:cNvSpPr/>
      </dsp:nvSpPr>
      <dsp:spPr>
        <a:xfrm>
          <a:off x="35316" y="2517436"/>
          <a:ext cx="1803886" cy="651030"/>
        </a:xfrm>
        <a:prstGeom prst="roundRect">
          <a:avLst>
            <a:gd name="adj" fmla="val 10000"/>
          </a:avLst>
        </a:prstGeom>
        <a:gradFill flip="none" rotWithShape="1">
          <a:gsLst>
            <a:gs pos="0">
              <a:schemeClr val="accent1">
                <a:lumMod val="60000"/>
                <a:lumOff val="40000"/>
              </a:schemeClr>
            </a:gs>
            <a:gs pos="35000">
              <a:schemeClr val="accent1">
                <a:lumMod val="40000"/>
                <a:lumOff val="60000"/>
              </a:schemeClr>
            </a:gs>
            <a:gs pos="100000">
              <a:schemeClr val="accent1">
                <a:lumMod val="20000"/>
                <a:lumOff val="80000"/>
              </a:schemeClr>
            </a:gs>
          </a:gsLst>
          <a:lin ang="16200000" scaled="1"/>
          <a:tileRect/>
        </a:gradFill>
        <a:ln w="6350" cap="flat" cmpd="sng" algn="ctr">
          <a:no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Increase instructional quality</a:t>
          </a:r>
        </a:p>
      </dsp:txBody>
      <dsp:txXfrm>
        <a:off x="54384" y="2536504"/>
        <a:ext cx="1765750" cy="612894"/>
      </dsp:txXfrm>
    </dsp:sp>
    <dsp:sp modelId="{8D4D0D53-68A7-4C25-9DE1-063FEDC3B1C2}">
      <dsp:nvSpPr>
        <dsp:cNvPr id="0" name=""/>
        <dsp:cNvSpPr/>
      </dsp:nvSpPr>
      <dsp:spPr>
        <a:xfrm rot="5400000">
          <a:off x="910308" y="3108578"/>
          <a:ext cx="53902" cy="191647"/>
        </a:xfrm>
        <a:prstGeom prst="rightArrow">
          <a:avLst>
            <a:gd name="adj1" fmla="val 60000"/>
            <a:gd name="adj2" fmla="val 50000"/>
          </a:avLst>
        </a:prstGeom>
        <a:noFill/>
        <a:ln w="6350" cap="flat" cmpd="sng" algn="ctr">
          <a:no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5400000">
        <a:off x="879765" y="3177451"/>
        <a:ext cx="114989" cy="37731"/>
      </dsp:txXfrm>
    </dsp:sp>
    <dsp:sp modelId="{A6FCBA00-9FF6-43B1-88FD-6D1CA0F148DC}">
      <dsp:nvSpPr>
        <dsp:cNvPr id="0" name=""/>
        <dsp:cNvSpPr/>
      </dsp:nvSpPr>
      <dsp:spPr>
        <a:xfrm>
          <a:off x="35316" y="3240336"/>
          <a:ext cx="1803886" cy="651030"/>
        </a:xfrm>
        <a:prstGeom prst="roundRect">
          <a:avLst>
            <a:gd name="adj" fmla="val 10000"/>
          </a:avLst>
        </a:prstGeom>
        <a:gradFill flip="none" rotWithShape="1">
          <a:gsLst>
            <a:gs pos="0">
              <a:schemeClr val="accent1">
                <a:lumMod val="60000"/>
                <a:lumOff val="40000"/>
              </a:schemeClr>
            </a:gs>
            <a:gs pos="35000">
              <a:schemeClr val="accent1">
                <a:lumMod val="40000"/>
                <a:lumOff val="60000"/>
              </a:schemeClr>
            </a:gs>
            <a:gs pos="100000">
              <a:schemeClr val="accent1">
                <a:lumMod val="20000"/>
                <a:lumOff val="80000"/>
              </a:schemeClr>
            </a:gs>
          </a:gsLst>
          <a:lin ang="16200000" scaled="1"/>
          <a:tileRect/>
        </a:gradFill>
        <a:ln w="6350" cap="flat" cmpd="sng" algn="ctr">
          <a:no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rPr>
            <a:t>Student Achievement</a:t>
          </a:r>
        </a:p>
      </dsp:txBody>
      <dsp:txXfrm>
        <a:off x="54384" y="3259404"/>
        <a:ext cx="1765750" cy="61289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15.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29282" cy="344306"/>
          </a:xfrm>
          <a:prstGeom prst="rect">
            <a:avLst/>
          </a:prstGeom>
        </p:spPr>
        <p:txBody>
          <a:bodyPr vert="horz" lIns="90579" tIns="45290" rIns="90579" bIns="45290" rtlCol="0"/>
          <a:lstStyle>
            <a:lvl1pPr algn="l">
              <a:defRPr sz="1200"/>
            </a:lvl1pPr>
          </a:lstStyle>
          <a:p>
            <a:endParaRPr lang="en-US" dirty="0"/>
          </a:p>
        </p:txBody>
      </p:sp>
      <p:sp>
        <p:nvSpPr>
          <p:cNvPr id="3" name="Date Placeholder 2"/>
          <p:cNvSpPr>
            <a:spLocks noGrp="1"/>
          </p:cNvSpPr>
          <p:nvPr>
            <p:ph type="dt" sz="quarter" idx="1"/>
          </p:nvPr>
        </p:nvSpPr>
        <p:spPr>
          <a:xfrm>
            <a:off x="5265016" y="0"/>
            <a:ext cx="4029282" cy="344306"/>
          </a:xfrm>
          <a:prstGeom prst="rect">
            <a:avLst/>
          </a:prstGeom>
        </p:spPr>
        <p:txBody>
          <a:bodyPr vert="horz" lIns="90579" tIns="45290" rIns="90579" bIns="45290" rtlCol="0"/>
          <a:lstStyle>
            <a:lvl1pPr algn="r">
              <a:defRPr sz="1200"/>
            </a:lvl1pPr>
          </a:lstStyle>
          <a:p>
            <a:fld id="{E70596D8-3579-374A-A639-5E478364AE71}" type="datetimeFigureOut">
              <a:rPr lang="en-US" smtClean="0"/>
              <a:t>8/18/2017</a:t>
            </a:fld>
            <a:endParaRPr lang="en-US" dirty="0"/>
          </a:p>
        </p:txBody>
      </p:sp>
      <p:sp>
        <p:nvSpPr>
          <p:cNvPr id="4" name="Footer Placeholder 3"/>
          <p:cNvSpPr>
            <a:spLocks noGrp="1"/>
          </p:cNvSpPr>
          <p:nvPr>
            <p:ph type="ftr" sz="quarter" idx="2"/>
          </p:nvPr>
        </p:nvSpPr>
        <p:spPr>
          <a:xfrm>
            <a:off x="3" y="6513695"/>
            <a:ext cx="4029282" cy="344306"/>
          </a:xfrm>
          <a:prstGeom prst="rect">
            <a:avLst/>
          </a:prstGeom>
        </p:spPr>
        <p:txBody>
          <a:bodyPr vert="horz" lIns="90579" tIns="45290" rIns="90579" bIns="4529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6" y="6513695"/>
            <a:ext cx="4029282" cy="344306"/>
          </a:xfrm>
          <a:prstGeom prst="rect">
            <a:avLst/>
          </a:prstGeom>
        </p:spPr>
        <p:txBody>
          <a:bodyPr vert="horz" lIns="90579" tIns="45290" rIns="90579" bIns="45290" rtlCol="0" anchor="b"/>
          <a:lstStyle>
            <a:lvl1pPr algn="r">
              <a:defRPr sz="1200"/>
            </a:lvl1pPr>
          </a:lstStyle>
          <a:p>
            <a:fld id="{4510A465-2EBF-514A-87DF-C1BC06821CE4}" type="slidenum">
              <a:rPr lang="en-US" smtClean="0"/>
              <a:t>‹#›</a:t>
            </a:fld>
            <a:endParaRPr lang="en-US" dirty="0"/>
          </a:p>
        </p:txBody>
      </p:sp>
    </p:spTree>
    <p:custDataLst>
      <p:tags r:id="rId2"/>
    </p:custDataLst>
    <p:extLst>
      <p:ext uri="{BB962C8B-B14F-4D97-AF65-F5344CB8AC3E}">
        <p14:creationId xmlns:p14="http://schemas.microsoft.com/office/powerpoint/2010/main" val="1085117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3717925" y="98425"/>
            <a:ext cx="2071688" cy="1554163"/>
          </a:xfrm>
          <a:prstGeom prst="rect">
            <a:avLst/>
          </a:prstGeom>
          <a:noFill/>
          <a:ln w="12700">
            <a:solidFill>
              <a:prstClr val="black"/>
            </a:solidFill>
          </a:ln>
        </p:spPr>
        <p:txBody>
          <a:bodyPr vert="horz" lIns="91440" tIns="45720" rIns="91440" bIns="45720" rtlCol="0" anchor="ctr"/>
          <a:lstStyle/>
          <a:p>
            <a:endParaRPr lang="en-US" dirty="0"/>
          </a:p>
        </p:txBody>
      </p:sp>
      <p:sp>
        <p:nvSpPr>
          <p:cNvPr id="10" name="Notes Placeholder 9"/>
          <p:cNvSpPr>
            <a:spLocks noGrp="1"/>
          </p:cNvSpPr>
          <p:nvPr>
            <p:ph type="body" sz="quarter" idx="3"/>
          </p:nvPr>
        </p:nvSpPr>
        <p:spPr>
          <a:xfrm>
            <a:off x="395957" y="1765092"/>
            <a:ext cx="8504484" cy="48703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p:cNvSpPr>
            <a:spLocks noGrp="1"/>
          </p:cNvSpPr>
          <p:nvPr>
            <p:ph type="sldNum" sz="quarter" idx="5"/>
          </p:nvPr>
        </p:nvSpPr>
        <p:spPr>
          <a:xfrm>
            <a:off x="5265809" y="6701852"/>
            <a:ext cx="4028440" cy="156148"/>
          </a:xfrm>
          <a:prstGeom prst="rect">
            <a:avLst/>
          </a:prstGeom>
        </p:spPr>
        <p:txBody>
          <a:bodyPr vert="horz" lIns="91440" tIns="45720" rIns="91440" bIns="45720" rtlCol="0" anchor="b"/>
          <a:lstStyle>
            <a:lvl1pPr algn="r">
              <a:defRPr sz="1200"/>
            </a:lvl1pPr>
          </a:lstStyle>
          <a:p>
            <a:fld id="{43EECFA3-1471-4CA6-912C-C72B25F838FE}" type="slidenum">
              <a:rPr lang="en-US" smtClean="0"/>
              <a:t>‹#›</a:t>
            </a:fld>
            <a:endParaRPr lang="en-US" dirty="0"/>
          </a:p>
        </p:txBody>
      </p:sp>
    </p:spTree>
    <p:extLst>
      <p:ext uri="{BB962C8B-B14F-4D97-AF65-F5344CB8AC3E}">
        <p14:creationId xmlns:p14="http://schemas.microsoft.com/office/powerpoint/2010/main" val="371239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chemeClr val="tx1"/>
                </a:solidFill>
              </a:rPr>
              <a:t>2 hour Orientation—Open</a:t>
            </a:r>
            <a:r>
              <a:rPr lang="en-US" sz="1400" b="1" baseline="0" dirty="0">
                <a:solidFill>
                  <a:schemeClr val="tx1"/>
                </a:solidFill>
              </a:rPr>
              <a:t> with Welcome / Introductions (if needed) </a:t>
            </a:r>
          </a:p>
          <a:p>
            <a:endParaRPr lang="en-US" sz="1400" b="1" dirty="0">
              <a:solidFill>
                <a:schemeClr val="tx1"/>
              </a:solidFill>
            </a:endParaRPr>
          </a:p>
          <a:p>
            <a:r>
              <a:rPr lang="en-US" sz="1400" b="1" baseline="0" dirty="0">
                <a:solidFill>
                  <a:schemeClr val="tx1"/>
                </a:solidFill>
              </a:rPr>
              <a:t>5 min.  8:30 to 8:35</a:t>
            </a:r>
            <a:endParaRPr lang="en-US" sz="1400" b="1" dirty="0">
              <a:solidFill>
                <a:schemeClr val="tx1"/>
              </a:solidFill>
            </a:endParaRPr>
          </a:p>
          <a:p>
            <a:endParaRPr lang="en-US" sz="1400" b="1" dirty="0"/>
          </a:p>
          <a:p>
            <a:r>
              <a:rPr lang="en-US" sz="1400" b="1" dirty="0"/>
              <a:t>Note to Trainers:</a:t>
            </a:r>
          </a:p>
          <a:p>
            <a:endParaRPr lang="en-US" sz="1400" b="1" dirty="0"/>
          </a:p>
          <a:p>
            <a:r>
              <a:rPr lang="en-US" sz="1400" b="1" i="1" dirty="0"/>
              <a:t>This</a:t>
            </a:r>
            <a:r>
              <a:rPr lang="en-US" sz="1400" b="1" i="1" baseline="0" dirty="0"/>
              <a:t> half-day T-PESS Orientation Training is intended to support districts that are preparing to implement T-PESS </a:t>
            </a:r>
            <a:r>
              <a:rPr lang="en-US" sz="1400" b="1" i="1" u="sng" baseline="0" dirty="0"/>
              <a:t>and</a:t>
            </a:r>
            <a:r>
              <a:rPr lang="en-US" sz="1400" b="1" i="1" baseline="0" dirty="0"/>
              <a:t> desire to deepen their principals’ understanding of the system </a:t>
            </a:r>
            <a:r>
              <a:rPr lang="en-US" sz="1400" b="1" i="1" u="sng" baseline="0" dirty="0"/>
              <a:t>by which they will be </a:t>
            </a:r>
            <a:r>
              <a:rPr lang="en-US" sz="1400" b="1" i="1" u="none" baseline="0" dirty="0"/>
              <a:t>evaluated.  Even if principals attended the Two-Day T-PESS training previously, an orientation that provides additional local information on key elements of the T-PESS process may be beneficial and can serve to enhance the collegial dialogue that is at the core of the T-PESS process. </a:t>
            </a:r>
          </a:p>
          <a:p>
            <a:endParaRPr lang="en-US" sz="1400" b="1" i="1" u="none" baseline="0" dirty="0"/>
          </a:p>
          <a:p>
            <a:r>
              <a:rPr lang="en-US" sz="1400" b="1" i="1" u="none" baseline="0" dirty="0"/>
              <a:t>Districts may design or customize their own orientation for T-PESS. This module is as an example that meets the orientation requirement in the Education Code below. </a:t>
            </a:r>
          </a:p>
          <a:p>
            <a:endParaRPr lang="en-US" sz="1400" b="1" u="none" baseline="0" dirty="0"/>
          </a:p>
          <a:p>
            <a:r>
              <a:rPr lang="en-US" sz="1200" b="1" kern="1200" dirty="0">
                <a:solidFill>
                  <a:schemeClr val="tx1"/>
                </a:solidFill>
                <a:effectLst/>
                <a:latin typeface="+mn-lt"/>
                <a:ea typeface="+mn-ea"/>
                <a:cs typeface="+mn-cs"/>
              </a:rPr>
              <a:t>§150.1025. Principal Orientation.</a:t>
            </a:r>
          </a:p>
          <a:p>
            <a:r>
              <a:rPr lang="en-US" sz="1200" kern="1200" dirty="0">
                <a:solidFill>
                  <a:schemeClr val="tx1"/>
                </a:solidFill>
                <a:effectLst/>
                <a:latin typeface="+mn-lt"/>
                <a:ea typeface="+mn-ea"/>
                <a:cs typeface="+mn-cs"/>
              </a:rPr>
              <a:t>(a)	A school district shall ensure that a principal is provided with an orientation of the Texas Principal Evaluation and Support System (T-PESS) either prior to or in conjunction with the pre-evaluation conference, as referenced in §150.1023(b)(2) of this title (relating to Appraisals, Data Sources, and Conferences) when:</a:t>
            </a:r>
          </a:p>
          <a:p>
            <a:r>
              <a:rPr lang="en-US" sz="1200" kern="1200" dirty="0">
                <a:solidFill>
                  <a:schemeClr val="tx1"/>
                </a:solidFill>
                <a:effectLst/>
                <a:latin typeface="+mn-lt"/>
                <a:ea typeface="+mn-ea"/>
                <a:cs typeface="+mn-cs"/>
              </a:rPr>
              <a:t>(1)	the principal is new to the district;</a:t>
            </a:r>
          </a:p>
          <a:p>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the principal has never been appraised under the T-PESS; or</a:t>
            </a:r>
          </a:p>
          <a:p>
            <a:r>
              <a:rPr lang="en-US" sz="1200" kern="1200" dirty="0">
                <a:solidFill>
                  <a:schemeClr val="tx1"/>
                </a:solidFill>
                <a:effectLst/>
                <a:latin typeface="+mn-lt"/>
                <a:ea typeface="+mn-ea"/>
                <a:cs typeface="+mn-cs"/>
              </a:rPr>
              <a:t>(3)	district policy regarding principal appraisal has changed since the last time the principal was provided with an orientation to the T-PESS.</a:t>
            </a:r>
          </a:p>
          <a:p>
            <a:r>
              <a:rPr lang="en-US" sz="1200" kern="1200" dirty="0">
                <a:solidFill>
                  <a:schemeClr val="tx1"/>
                </a:solidFill>
                <a:effectLst/>
                <a:latin typeface="+mn-lt"/>
                <a:ea typeface="+mn-ea"/>
                <a:cs typeface="+mn-cs"/>
              </a:rPr>
              <a:t>(b)	The principal orientation shall include all state and local appraisal policies and the local appraisal calendar. </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dirty="0">
              <a:solidFill>
                <a:schemeClr val="tx1"/>
              </a:solidFill>
            </a:endParaRPr>
          </a:p>
          <a:p>
            <a:endParaRPr lang="en-US" sz="1400" dirty="0">
              <a:solidFill>
                <a:schemeClr val="tx1"/>
              </a:solidFill>
            </a:endParaRPr>
          </a:p>
        </p:txBody>
      </p:sp>
      <p:sp>
        <p:nvSpPr>
          <p:cNvPr id="4" name="Slide Number Placeholder 3"/>
          <p:cNvSpPr>
            <a:spLocks noGrp="1"/>
          </p:cNvSpPr>
          <p:nvPr>
            <p:ph type="sldNum" sz="quarter" idx="10"/>
          </p:nvPr>
        </p:nvSpPr>
        <p:spPr/>
        <p:txBody>
          <a:bodyPr/>
          <a:lstStyle/>
          <a:p>
            <a:fld id="{40FD541B-864C-46A9-9201-7A34908F3A7B}" type="slidenum">
              <a:rPr lang="en-US" smtClean="0"/>
              <a:t>1</a:t>
            </a:fld>
            <a:endParaRPr lang="en-US" dirty="0"/>
          </a:p>
        </p:txBody>
      </p:sp>
    </p:spTree>
    <p:extLst>
      <p:ext uri="{BB962C8B-B14F-4D97-AF65-F5344CB8AC3E}">
        <p14:creationId xmlns:p14="http://schemas.microsoft.com/office/powerpoint/2010/main" val="228518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T-PESS Performance Levels</a:t>
            </a:r>
          </a:p>
          <a:p>
            <a:endParaRPr lang="en-US" sz="1400" b="1" dirty="0">
              <a:solidFill>
                <a:schemeClr val="tx1"/>
              </a:solidFill>
            </a:endParaRPr>
          </a:p>
          <a:p>
            <a:r>
              <a:rPr lang="en-US" sz="1400" b="1" dirty="0">
                <a:solidFill>
                  <a:schemeClr val="tx1"/>
                </a:solidFill>
              </a:rPr>
              <a:t>1 min.</a:t>
            </a:r>
          </a:p>
          <a:p>
            <a:r>
              <a:rPr lang="en-US" sz="1400" b="1" dirty="0">
                <a:solidFill>
                  <a:schemeClr val="tx1"/>
                </a:solidFill>
              </a:rPr>
              <a:t>8:54 to 8:55</a:t>
            </a:r>
          </a:p>
          <a:p>
            <a:endParaRPr lang="en-US" sz="1400" b="1" dirty="0">
              <a:solidFill>
                <a:schemeClr val="tx1"/>
              </a:solidFill>
            </a:endParaRPr>
          </a:p>
          <a:p>
            <a:r>
              <a:rPr lang="en-US" sz="1400" b="1" dirty="0">
                <a:solidFill>
                  <a:schemeClr val="tx1"/>
                </a:solidFill>
              </a:rPr>
              <a:t>State:</a:t>
            </a:r>
          </a:p>
          <a:p>
            <a:r>
              <a:rPr lang="en-US" sz="1400" b="1" dirty="0">
                <a:solidFill>
                  <a:schemeClr val="tx1"/>
                </a:solidFill>
              </a:rPr>
              <a:t>T-PESS performance levels exemplify a growth model evaluation system. The ordinal rankings have specific definitions. </a:t>
            </a:r>
          </a:p>
          <a:p>
            <a:r>
              <a:rPr lang="en-US" sz="1400" b="1" dirty="0">
                <a:solidFill>
                  <a:schemeClr val="tx1"/>
                </a:solidFill>
              </a:rPr>
              <a:t>CLICK</a:t>
            </a:r>
          </a:p>
          <a:p>
            <a:r>
              <a:rPr lang="en-US" sz="1400" b="1" dirty="0">
                <a:solidFill>
                  <a:schemeClr val="tx1"/>
                </a:solidFill>
              </a:rPr>
              <a:t>We begin with:</a:t>
            </a:r>
          </a:p>
          <a:p>
            <a:r>
              <a:rPr lang="en-US" sz="1400" b="1" i="1" dirty="0">
                <a:solidFill>
                  <a:schemeClr val="tx1"/>
                </a:solidFill>
              </a:rPr>
              <a:t>Developing</a:t>
            </a:r>
            <a:r>
              <a:rPr lang="en-US" sz="1400" b="1" dirty="0">
                <a:solidFill>
                  <a:schemeClr val="tx1"/>
                </a:solidFill>
              </a:rPr>
              <a:t>— Principal demonstrated adequate growth toward achieving standard(s) of performance during the period of performance, but did not demonstrate competency.</a:t>
            </a:r>
          </a:p>
          <a:p>
            <a:r>
              <a:rPr lang="en-US" sz="1400" b="1" dirty="0">
                <a:solidFill>
                  <a:schemeClr val="tx1"/>
                </a:solidFill>
              </a:rPr>
              <a:t>CLICK</a:t>
            </a:r>
          </a:p>
          <a:p>
            <a:r>
              <a:rPr lang="en-US" sz="1400" b="1" i="1" dirty="0">
                <a:solidFill>
                  <a:schemeClr val="tx1"/>
                </a:solidFill>
              </a:rPr>
              <a:t>Proficient</a:t>
            </a:r>
            <a:r>
              <a:rPr lang="en-US" sz="1400" b="1" dirty="0">
                <a:solidFill>
                  <a:schemeClr val="tx1"/>
                </a:solidFill>
              </a:rPr>
              <a:t>—Principal demonstrated basic competence on standard(s) of performance.</a:t>
            </a:r>
          </a:p>
          <a:p>
            <a:r>
              <a:rPr lang="en-US" sz="1400" b="1" dirty="0">
                <a:solidFill>
                  <a:schemeClr val="tx1"/>
                </a:solidFill>
              </a:rPr>
              <a:t>CLICK</a:t>
            </a:r>
          </a:p>
          <a:p>
            <a:r>
              <a:rPr lang="en-US" sz="1400" b="1" i="1" dirty="0">
                <a:solidFill>
                  <a:schemeClr val="tx1"/>
                </a:solidFill>
              </a:rPr>
              <a:t>Accomplished</a:t>
            </a:r>
            <a:r>
              <a:rPr lang="en-US" sz="1400" b="1" dirty="0">
                <a:solidFill>
                  <a:schemeClr val="tx1"/>
                </a:solidFill>
              </a:rPr>
              <a:t>—Principal exceeded basic competence on standard(s) of performance.</a:t>
            </a:r>
          </a:p>
          <a:p>
            <a:r>
              <a:rPr lang="en-US" sz="1400" b="1" dirty="0">
                <a:solidFill>
                  <a:schemeClr val="tx1"/>
                </a:solidFill>
              </a:rPr>
              <a:t>CLICK</a:t>
            </a:r>
          </a:p>
          <a:p>
            <a:r>
              <a:rPr lang="en-US" sz="1400" b="1" i="1" dirty="0">
                <a:solidFill>
                  <a:schemeClr val="tx1"/>
                </a:solidFill>
              </a:rPr>
              <a:t>Distinguished</a:t>
            </a:r>
            <a:r>
              <a:rPr lang="en-US" sz="1400" b="1" dirty="0">
                <a:solidFill>
                  <a:schemeClr val="tx1"/>
                </a:solidFill>
              </a:rPr>
              <a:t>—Principal consistently and significantly exceeded basic competence on standard(s) of performance.</a:t>
            </a:r>
          </a:p>
          <a:p>
            <a:r>
              <a:rPr lang="en-US" sz="1400" b="1" dirty="0">
                <a:solidFill>
                  <a:schemeClr val="tx1"/>
                </a:solidFill>
              </a:rPr>
              <a:t>CLICK</a:t>
            </a:r>
          </a:p>
          <a:p>
            <a:r>
              <a:rPr lang="en-US" sz="1400" b="1" i="1" dirty="0">
                <a:solidFill>
                  <a:schemeClr val="tx1"/>
                </a:solidFill>
              </a:rPr>
              <a:t>Not Demonstrated/Needs Improvement</a:t>
            </a:r>
            <a:r>
              <a:rPr lang="en-US" sz="1400" b="1" dirty="0">
                <a:solidFill>
                  <a:schemeClr val="tx1"/>
                </a:solidFill>
              </a:rPr>
              <a:t>—Principal did not demonstrate the competence on or failed to demonstrate adequate growth toward achieving standard(s) of performance. If “Not Demonstrated” is used the appraiser is required to provide direct comments.</a:t>
            </a:r>
          </a:p>
          <a:p>
            <a:r>
              <a:rPr lang="en-US" sz="1400" b="1" dirty="0">
                <a:solidFill>
                  <a:schemeClr val="tx1"/>
                </a:solidFill>
              </a:rPr>
              <a:t>CLICK</a:t>
            </a:r>
          </a:p>
          <a:p>
            <a:r>
              <a:rPr lang="en-US" sz="1400" b="1" dirty="0">
                <a:solidFill>
                  <a:schemeClr val="tx1"/>
                </a:solidFill>
              </a:rPr>
              <a:t>These</a:t>
            </a:r>
            <a:r>
              <a:rPr lang="en-US" sz="1400" b="1" baseline="0" dirty="0">
                <a:solidFill>
                  <a:schemeClr val="tx1"/>
                </a:solidFill>
              </a:rPr>
              <a:t> tiered </a:t>
            </a:r>
            <a:r>
              <a:rPr lang="en-US" sz="1400" b="1" dirty="0">
                <a:solidFill>
                  <a:schemeClr val="tx1"/>
                </a:solidFill>
              </a:rPr>
              <a:t>performance levels encourage novice school leaders as they learn and develop their leadership abilities. At the same time, this encourages and inspires experienced leaders to continue to develop and hone their instructional leadership skills. However, it is important to realize that over time, evaluation results will be used in making important resource allocation decisions, such as professional development and continuing status decisions.</a:t>
            </a:r>
          </a:p>
          <a:p>
            <a:r>
              <a:rPr lang="en-US" sz="1400" b="1" dirty="0">
                <a:solidFill>
                  <a:schemeClr val="tx1"/>
                </a:solidFill>
              </a:rPr>
              <a:t/>
            </a:r>
            <a:br>
              <a:rPr lang="en-US" sz="1400" b="1" dirty="0">
                <a:solidFill>
                  <a:schemeClr val="tx1"/>
                </a:solidFill>
              </a:rPr>
            </a:br>
            <a:r>
              <a:rPr lang="en-US" sz="1400" dirty="0">
                <a:solidFill>
                  <a:schemeClr val="tx1"/>
                </a:solidFill>
              </a:rPr>
              <a:t> </a:t>
            </a: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51265FB6-EC9D-49D2-AACA-92A240A4735A}" type="slidenum">
              <a:rPr lang="en-US" smtClean="0"/>
              <a:t>10</a:t>
            </a:fld>
            <a:endParaRPr lang="en-US" dirty="0"/>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t>6/2014</a:t>
            </a:r>
          </a:p>
        </p:txBody>
      </p:sp>
      <p:sp>
        <p:nvSpPr>
          <p:cNvPr id="6" name="Header Placeholder 5"/>
          <p:cNvSpPr>
            <a:spLocks noGrp="1"/>
          </p:cNvSpPr>
          <p:nvPr>
            <p:ph type="hdr" sz="quarter" idx="12"/>
          </p:nvPr>
        </p:nvSpPr>
        <p:spPr>
          <a:xfrm>
            <a:off x="0" y="1"/>
            <a:ext cx="4028440" cy="344091"/>
          </a:xfrm>
          <a:prstGeom prst="rect">
            <a:avLst/>
          </a:prstGeom>
        </p:spPr>
        <p:txBody>
          <a:bodyPr/>
          <a:lstStyle/>
          <a:p>
            <a:r>
              <a:rPr lang="en-US" dirty="0"/>
              <a:t>Texas Principal Evaluation-PPT</a:t>
            </a:r>
          </a:p>
        </p:txBody>
      </p:sp>
    </p:spTree>
    <p:extLst>
      <p:ext uri="{BB962C8B-B14F-4D97-AF65-F5344CB8AC3E}">
        <p14:creationId xmlns:p14="http://schemas.microsoft.com/office/powerpoint/2010/main" val="295475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T-PESS Rating System</a:t>
            </a:r>
          </a:p>
          <a:p>
            <a:endParaRPr lang="en-US" sz="1400" b="1" dirty="0">
              <a:solidFill>
                <a:schemeClr val="tx1"/>
              </a:solidFill>
            </a:endParaRPr>
          </a:p>
          <a:p>
            <a:r>
              <a:rPr lang="en-US" sz="1400" b="1" dirty="0">
                <a:solidFill>
                  <a:schemeClr val="tx1"/>
                </a:solidFill>
              </a:rPr>
              <a:t>2 </a:t>
            </a:r>
            <a:r>
              <a:rPr lang="en-US" sz="1400" b="1" baseline="0" dirty="0">
                <a:solidFill>
                  <a:schemeClr val="tx1"/>
                </a:solidFill>
              </a:rPr>
              <a:t> </a:t>
            </a:r>
            <a:r>
              <a:rPr lang="en-US" sz="1400" b="1" dirty="0">
                <a:solidFill>
                  <a:schemeClr val="tx1"/>
                </a:solidFill>
              </a:rPr>
              <a:t>min. </a:t>
            </a:r>
          </a:p>
          <a:p>
            <a:r>
              <a:rPr lang="en-US" sz="1400" b="1" dirty="0">
                <a:solidFill>
                  <a:schemeClr val="tx1"/>
                </a:solidFill>
              </a:rPr>
              <a:t>8:55 to</a:t>
            </a:r>
            <a:r>
              <a:rPr lang="en-US" sz="1400" b="1" baseline="0" dirty="0">
                <a:solidFill>
                  <a:schemeClr val="tx1"/>
                </a:solidFill>
              </a:rPr>
              <a:t> 8:57</a:t>
            </a:r>
            <a:endParaRPr lang="en-US" sz="1400" b="1" dirty="0">
              <a:solidFill>
                <a:schemeClr val="tx1"/>
              </a:solidFill>
            </a:endParaRPr>
          </a:p>
          <a:p>
            <a:r>
              <a:rPr lang="en-US" sz="1400" b="1" dirty="0">
                <a:solidFill>
                  <a:schemeClr val="tx1"/>
                </a:solidFill>
              </a:rPr>
              <a:t/>
            </a:r>
            <a:br>
              <a:rPr lang="en-US" sz="1400" b="1" dirty="0">
                <a:solidFill>
                  <a:schemeClr val="tx1"/>
                </a:solidFill>
              </a:rPr>
            </a:br>
            <a:r>
              <a:rPr lang="en-US" sz="1400" b="1" dirty="0">
                <a:solidFill>
                  <a:schemeClr val="tx1"/>
                </a:solidFill>
              </a:rPr>
              <a:t>State:  The T-PESS rubric is used</a:t>
            </a:r>
            <a:r>
              <a:rPr lang="en-US" sz="1400" b="1" baseline="0" dirty="0">
                <a:solidFill>
                  <a:schemeClr val="tx1"/>
                </a:solidFill>
              </a:rPr>
              <a:t> for evaluation by</a:t>
            </a:r>
            <a:r>
              <a:rPr lang="en-US" sz="1400" b="1" dirty="0">
                <a:solidFill>
                  <a:schemeClr val="tx1"/>
                </a:solidFill>
              </a:rPr>
              <a:t> using a cumulative and additive method. Final ratings for each element are determined by the data collected from all site visits conducted during the annual evaluation cycle, by</a:t>
            </a:r>
            <a:r>
              <a:rPr lang="en-US" sz="1400" b="1" baseline="0" dirty="0">
                <a:solidFill>
                  <a:schemeClr val="tx1"/>
                </a:solidFill>
              </a:rPr>
              <a:t> </a:t>
            </a:r>
            <a:r>
              <a:rPr lang="en-US" sz="1400" b="1" dirty="0">
                <a:solidFill>
                  <a:schemeClr val="tx1"/>
                </a:solidFill>
              </a:rPr>
              <a:t>artifacts collected and submitted, and by other evidence that may be required by a school district as part of the evaluation of principals. Appraisers will determine the final ratings based on the scoring rule similar to scoring the rubric.</a:t>
            </a:r>
          </a:p>
          <a:p>
            <a:endParaRPr lang="en-US" sz="1400" b="1" dirty="0">
              <a:solidFill>
                <a:schemeClr val="tx1"/>
              </a:solidFill>
            </a:endParaRPr>
          </a:p>
          <a:p>
            <a:r>
              <a:rPr lang="en-US" sz="1400" b="1" dirty="0">
                <a:solidFill>
                  <a:schemeClr val="tx1"/>
                </a:solidFill>
              </a:rPr>
              <a:t>Additive-Cumulative</a:t>
            </a:r>
            <a:r>
              <a:rPr lang="en-US" sz="1400" b="1" baseline="0" dirty="0">
                <a:solidFill>
                  <a:schemeClr val="tx1"/>
                </a:solidFill>
              </a:rPr>
              <a:t> Scoring as designed by McREL:</a:t>
            </a:r>
          </a:p>
          <a:p>
            <a:endParaRPr lang="en-US" sz="1400" b="1" dirty="0">
              <a:solidFill>
                <a:schemeClr val="tx1"/>
              </a:solidFill>
            </a:endParaRPr>
          </a:p>
          <a:p>
            <a:r>
              <a:rPr lang="en-US" sz="1400" b="1" dirty="0">
                <a:solidFill>
                  <a:schemeClr val="tx1"/>
                </a:solidFill>
              </a:rPr>
              <a:t>Review of the Rating Rule:</a:t>
            </a:r>
          </a:p>
          <a:p>
            <a:r>
              <a:rPr lang="en-US" sz="1400" b="1" dirty="0">
                <a:solidFill>
                  <a:schemeClr val="tx1"/>
                </a:solidFill>
              </a:rPr>
              <a:t>􀁸 To receive a specific rating for an indicator, the principal must have received at least one check</a:t>
            </a:r>
          </a:p>
          <a:p>
            <a:r>
              <a:rPr lang="en-US" sz="1400" b="1" dirty="0">
                <a:solidFill>
                  <a:schemeClr val="tx1"/>
                </a:solidFill>
              </a:rPr>
              <a:t>during the course of the evaluation cycle on ALL the descriptors in that category and ALL the</a:t>
            </a:r>
          </a:p>
          <a:p>
            <a:r>
              <a:rPr lang="en-US" sz="1400" b="1" dirty="0">
                <a:solidFill>
                  <a:schemeClr val="tx1"/>
                </a:solidFill>
              </a:rPr>
              <a:t>descriptors in the previous category, taking into account all observations of the principal.</a:t>
            </a:r>
          </a:p>
          <a:p>
            <a:endParaRPr lang="en-US" sz="1400" b="1" dirty="0">
              <a:solidFill>
                <a:schemeClr val="tx1"/>
              </a:solidFill>
            </a:endParaRPr>
          </a:p>
          <a:p>
            <a:r>
              <a:rPr lang="en-US" sz="1400" b="1" dirty="0">
                <a:solidFill>
                  <a:schemeClr val="tx1"/>
                </a:solidFill>
              </a:rPr>
              <a:t>􀁸 If the principal has not met the minimum requirements (check marks for all the descriptors in</a:t>
            </a:r>
          </a:p>
          <a:p>
            <a:r>
              <a:rPr lang="en-US" sz="1400" b="1" dirty="0">
                <a:solidFill>
                  <a:schemeClr val="tx1"/>
                </a:solidFill>
              </a:rPr>
              <a:t>the Developing category at some point during the evaluation cycle), then his or her rating would</a:t>
            </a:r>
          </a:p>
          <a:p>
            <a:r>
              <a:rPr lang="en-US" sz="1400" b="1" dirty="0">
                <a:solidFill>
                  <a:schemeClr val="tx1"/>
                </a:solidFill>
              </a:rPr>
              <a:t>be considered Not Demonstrated, which requires a narrative from the appraiser stating the</a:t>
            </a:r>
          </a:p>
          <a:p>
            <a:r>
              <a:rPr lang="en-US" sz="1400" b="1" dirty="0">
                <a:solidFill>
                  <a:schemeClr val="tx1"/>
                </a:solidFill>
              </a:rPr>
              <a:t>reason for the rating.</a:t>
            </a:r>
          </a:p>
          <a:p>
            <a:endParaRPr lang="en-US" sz="1400" b="1" dirty="0">
              <a:solidFill>
                <a:schemeClr val="tx1"/>
              </a:solidFill>
            </a:endParaRPr>
          </a:p>
          <a:p>
            <a:r>
              <a:rPr lang="en-US" sz="1400" b="1" dirty="0">
                <a:solidFill>
                  <a:schemeClr val="tx1"/>
                </a:solidFill>
              </a:rPr>
              <a:t>Ask:</a:t>
            </a:r>
            <a:r>
              <a:rPr lang="en-US" sz="1400" b="1" baseline="0" dirty="0">
                <a:solidFill>
                  <a:schemeClr val="tx1"/>
                </a:solidFill>
              </a:rPr>
              <a:t>  What questions do you have about the rating system?  Did you encounter any challenges with it during the initial implementation year?</a:t>
            </a:r>
            <a:endParaRPr lang="en-US" sz="1400" b="1" dirty="0">
              <a:solidFill>
                <a:schemeClr val="tx1"/>
              </a:solidFill>
            </a:endParaRPr>
          </a:p>
          <a:p>
            <a:endParaRPr lang="en-US" sz="1400" b="1" dirty="0">
              <a:solidFill>
                <a:schemeClr val="tx1"/>
              </a:solidFill>
            </a:endParaRPr>
          </a:p>
          <a:p>
            <a:endParaRPr lang="en-US" sz="1400"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51265FB6-EC9D-49D2-AACA-92A240A4735A}" type="slidenum">
              <a:rPr lang="en-US" smtClean="0">
                <a:solidFill>
                  <a:prstClr val="black"/>
                </a:solidFill>
              </a:rPr>
              <a:pPr/>
              <a:t>11</a:t>
            </a:fld>
            <a:endParaRPr lang="en-US" dirty="0">
              <a:solidFill>
                <a:prstClr val="black"/>
              </a:solidFill>
            </a:endParaRPr>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solidFill>
                  <a:prstClr val="black"/>
                </a:solidFill>
              </a:rPr>
              <a:t>6/2014</a:t>
            </a:r>
          </a:p>
        </p:txBody>
      </p:sp>
      <p:sp>
        <p:nvSpPr>
          <p:cNvPr id="6" name="Header Placeholder 5"/>
          <p:cNvSpPr>
            <a:spLocks noGrp="1"/>
          </p:cNvSpPr>
          <p:nvPr>
            <p:ph type="hdr" sz="quarter" idx="12"/>
          </p:nvPr>
        </p:nvSpPr>
        <p:spPr>
          <a:xfrm>
            <a:off x="0" y="1"/>
            <a:ext cx="4028440" cy="344091"/>
          </a:xfrm>
          <a:prstGeom prst="rect">
            <a:avLst/>
          </a:prstGeom>
        </p:spPr>
        <p:txBody>
          <a:bodyPr/>
          <a:lstStyle/>
          <a:p>
            <a:r>
              <a:rPr lang="en-US" dirty="0">
                <a:solidFill>
                  <a:prstClr val="black"/>
                </a:solidFill>
              </a:rPr>
              <a:t>Texas Principal Evaluation-PPT</a:t>
            </a:r>
          </a:p>
        </p:txBody>
      </p:sp>
    </p:spTree>
    <p:extLst>
      <p:ext uri="{BB962C8B-B14F-4D97-AF65-F5344CB8AC3E}">
        <p14:creationId xmlns:p14="http://schemas.microsoft.com/office/powerpoint/2010/main" val="574863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7925" y="100013"/>
            <a:ext cx="2071688" cy="1552575"/>
          </a:xfrm>
        </p:spPr>
      </p:sp>
      <p:sp>
        <p:nvSpPr>
          <p:cNvPr id="3" name="Notes Placeholder 2"/>
          <p:cNvSpPr>
            <a:spLocks noGrp="1"/>
          </p:cNvSpPr>
          <p:nvPr>
            <p:ph type="body" idx="1"/>
          </p:nvPr>
        </p:nvSpPr>
        <p:spPr/>
        <p:txBody>
          <a:bodyPr/>
          <a:lstStyle/>
          <a:p>
            <a:r>
              <a:rPr lang="en-US" sz="1400" b="1" dirty="0">
                <a:solidFill>
                  <a:schemeClr val="tx1"/>
                </a:solidFill>
              </a:rPr>
              <a:t>Revisit the Rubric</a:t>
            </a:r>
          </a:p>
          <a:p>
            <a:endParaRPr lang="en-US" sz="1400" b="1" dirty="0">
              <a:solidFill>
                <a:schemeClr val="tx1"/>
              </a:solidFill>
            </a:endParaRPr>
          </a:p>
          <a:p>
            <a:r>
              <a:rPr lang="en-US" sz="1400" b="1" dirty="0">
                <a:solidFill>
                  <a:schemeClr val="tx1"/>
                </a:solidFill>
              </a:rPr>
              <a:t>1 min. </a:t>
            </a:r>
          </a:p>
          <a:p>
            <a:r>
              <a:rPr lang="en-US" sz="1400" b="1" dirty="0">
                <a:solidFill>
                  <a:schemeClr val="tx1"/>
                </a:solidFill>
              </a:rPr>
              <a:t>8:57 to 8:58</a:t>
            </a:r>
          </a:p>
          <a:p>
            <a:endParaRPr lang="en-US" sz="1400" b="1" dirty="0">
              <a:solidFill>
                <a:schemeClr val="tx1"/>
              </a:solidFill>
            </a:endParaRPr>
          </a:p>
          <a:p>
            <a:r>
              <a:rPr lang="en-US" sz="1400" b="1" baseline="0" dirty="0">
                <a:solidFill>
                  <a:schemeClr val="tx1"/>
                </a:solidFill>
              </a:rPr>
              <a:t>The rubric is directly aligned with the principal standards and is an essential component of the T-PESS process – so let’s revisit the rubric to deepen our understanding. ( </a:t>
            </a:r>
            <a:r>
              <a:rPr lang="en-US" sz="1400" b="1" dirty="0">
                <a:solidFill>
                  <a:schemeClr val="tx1"/>
                </a:solidFill>
              </a:rPr>
              <a:t>Have participants get their T-PESS rubrics ready to review.) </a:t>
            </a:r>
          </a:p>
          <a:p>
            <a:endParaRPr lang="en-US" sz="1400" baseline="0" dirty="0">
              <a:solidFill>
                <a:schemeClr val="tx1"/>
              </a:solidFill>
            </a:endParaRPr>
          </a:p>
          <a:p>
            <a:endParaRPr lang="en-US" sz="1400" baseline="0" dirty="0">
              <a:solidFill>
                <a:schemeClr val="tx1"/>
              </a:solidFill>
            </a:endParaRPr>
          </a:p>
          <a:p>
            <a:endParaRPr lang="en-US" sz="1400" dirty="0">
              <a:solidFill>
                <a:schemeClr val="tx1"/>
              </a:solidFill>
            </a:endParaRPr>
          </a:p>
        </p:txBody>
      </p:sp>
      <p:sp>
        <p:nvSpPr>
          <p:cNvPr id="4" name="Slide Number Placeholder 3"/>
          <p:cNvSpPr>
            <a:spLocks noGrp="1"/>
          </p:cNvSpPr>
          <p:nvPr>
            <p:ph type="sldNum" sz="quarter" idx="10"/>
          </p:nvPr>
        </p:nvSpPr>
        <p:spPr/>
        <p:txBody>
          <a:bodyPr/>
          <a:lstStyle/>
          <a:p>
            <a:fld id="{40FD541B-864C-46A9-9201-7A34908F3A7B}" type="slidenum">
              <a:rPr lang="en-US" smtClean="0"/>
              <a:t>12</a:t>
            </a:fld>
            <a:endParaRPr lang="en-US" dirty="0"/>
          </a:p>
        </p:txBody>
      </p:sp>
    </p:spTree>
    <p:extLst>
      <p:ext uri="{BB962C8B-B14F-4D97-AF65-F5344CB8AC3E}">
        <p14:creationId xmlns:p14="http://schemas.microsoft.com/office/powerpoint/2010/main" val="3772762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Jigsaw Activity  (An accelerated means to review the T-PESS Rubric)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2 min.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8:58</a:t>
            </a:r>
            <a:r>
              <a:rPr lang="en-US" sz="1400" b="1" baseline="0" dirty="0"/>
              <a:t> to 9:00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p>
            <a:r>
              <a:rPr lang="en-US" sz="1400" b="1" dirty="0"/>
              <a:t>Use the jigsaw technique to deconstruct the rubric.  It is best to have participants work in groups of 3 - 5 for this activity, if possible,</a:t>
            </a:r>
            <a:r>
              <a:rPr lang="en-US" sz="1400" b="1" baseline="0" dirty="0"/>
              <a:t> since there are 5 Standards.</a:t>
            </a:r>
            <a:endParaRPr lang="en-US" sz="1400" b="1" dirty="0"/>
          </a:p>
          <a:p>
            <a:endParaRPr lang="en-US" sz="1400" b="1" dirty="0"/>
          </a:p>
          <a:p>
            <a:r>
              <a:rPr lang="en-US" sz="1400" b="1" dirty="0"/>
              <a:t>If the group is very large, you can leave participants in the original groups of 3</a:t>
            </a:r>
            <a:r>
              <a:rPr lang="en-US" sz="1400" b="1" baseline="0" dirty="0"/>
              <a:t> -</a:t>
            </a:r>
            <a:r>
              <a:rPr lang="en-US" sz="1400" b="1" dirty="0"/>
              <a:t> 5 and have them summarize each Standard with its Indicators instead of creating expert groups.  This</a:t>
            </a:r>
            <a:r>
              <a:rPr lang="en-US" sz="1400" b="1" baseline="0" dirty="0"/>
              <a:t> is a </a:t>
            </a:r>
            <a:r>
              <a:rPr lang="en-US" sz="1400" b="1" dirty="0"/>
              <a:t>Presenter decision.</a:t>
            </a:r>
          </a:p>
          <a:p>
            <a:endParaRPr lang="en-US" dirty="0"/>
          </a:p>
        </p:txBody>
      </p:sp>
      <p:sp>
        <p:nvSpPr>
          <p:cNvPr id="4" name="Header Placeholder 3"/>
          <p:cNvSpPr>
            <a:spLocks noGrp="1"/>
          </p:cNvSpPr>
          <p:nvPr>
            <p:ph type="hdr" sz="quarter" idx="10"/>
          </p:nvPr>
        </p:nvSpPr>
        <p:spPr>
          <a:xfrm>
            <a:off x="0" y="0"/>
            <a:ext cx="4028440" cy="338450"/>
          </a:xfrm>
          <a:prstGeom prst="rect">
            <a:avLst/>
          </a:prstGeom>
        </p:spPr>
        <p:txBody>
          <a:bodyPr/>
          <a:lstStyle/>
          <a:p>
            <a:r>
              <a:rPr lang="en-US" dirty="0"/>
              <a:t>Texas Principal Evaluation-PPT</a:t>
            </a:r>
          </a:p>
        </p:txBody>
      </p:sp>
      <p:sp>
        <p:nvSpPr>
          <p:cNvPr id="5" name="Date Placeholder 4"/>
          <p:cNvSpPr>
            <a:spLocks noGrp="1"/>
          </p:cNvSpPr>
          <p:nvPr>
            <p:ph type="dt" idx="11"/>
          </p:nvPr>
        </p:nvSpPr>
        <p:spPr>
          <a:xfrm>
            <a:off x="5265809" y="0"/>
            <a:ext cx="4028440" cy="338450"/>
          </a:xfrm>
          <a:prstGeom prst="rect">
            <a:avLst/>
          </a:prstGeom>
        </p:spPr>
        <p:txBody>
          <a:bodyPr/>
          <a:lstStyle/>
          <a:p>
            <a:r>
              <a:rPr lang="en-US" dirty="0"/>
              <a:t>6/2014</a:t>
            </a:r>
          </a:p>
        </p:txBody>
      </p:sp>
      <p:sp>
        <p:nvSpPr>
          <p:cNvPr id="6" name="Slide Number Placeholder 5"/>
          <p:cNvSpPr>
            <a:spLocks noGrp="1"/>
          </p:cNvSpPr>
          <p:nvPr>
            <p:ph type="sldNum" sz="quarter" idx="12"/>
          </p:nvPr>
        </p:nvSpPr>
        <p:spPr>
          <a:xfrm>
            <a:off x="5265809" y="6571313"/>
            <a:ext cx="4028440" cy="342900"/>
          </a:xfrm>
        </p:spPr>
        <p:txBody>
          <a:bodyPr/>
          <a:lstStyle/>
          <a:p>
            <a:fld id="{51265FB6-EC9D-49D2-AACA-92A240A4735A}" type="slidenum">
              <a:rPr lang="en-US" smtClean="0"/>
              <a:t>13</a:t>
            </a:fld>
            <a:endParaRPr lang="en-US" dirty="0"/>
          </a:p>
        </p:txBody>
      </p:sp>
    </p:spTree>
    <p:extLst>
      <p:ext uri="{BB962C8B-B14F-4D97-AF65-F5344CB8AC3E}">
        <p14:creationId xmlns:p14="http://schemas.microsoft.com/office/powerpoint/2010/main" val="3868497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265982"/>
            <a:ext cx="7437120" cy="3086100"/>
          </a:xfrm>
        </p:spPr>
        <p:txBody>
          <a:bodyPr/>
          <a:lstStyle/>
          <a:p>
            <a:r>
              <a:rPr lang="en-US" sz="1400" b="1" dirty="0"/>
              <a:t>Jigsaw Preparation—move</a:t>
            </a:r>
            <a:r>
              <a:rPr lang="en-US" sz="1400" b="1" baseline="0" dirty="0"/>
              <a:t> participants into EXPERT GROUPS around the room for Standard 1, 2, 3, 4, &amp; 5 according to the numbers they were assigned.</a:t>
            </a:r>
            <a:endParaRPr lang="en-US" sz="1400" b="1" dirty="0"/>
          </a:p>
          <a:p>
            <a:endParaRPr lang="en-US" sz="1400" b="1" dirty="0"/>
          </a:p>
          <a:p>
            <a:r>
              <a:rPr lang="en-US" sz="1400" b="1" dirty="0"/>
              <a:t>6</a:t>
            </a:r>
            <a:r>
              <a:rPr lang="en-US" sz="1400" b="1" baseline="0" dirty="0"/>
              <a:t> </a:t>
            </a:r>
            <a:r>
              <a:rPr lang="en-US" sz="1400" b="1" dirty="0"/>
              <a:t> min. </a:t>
            </a:r>
            <a:r>
              <a:rPr lang="en-US" sz="1400" b="1" baseline="0" dirty="0"/>
              <a:t> 1 minute for movement into Expert Groups-- </a:t>
            </a:r>
            <a:r>
              <a:rPr lang="en-US" sz="1400" b="1" dirty="0"/>
              <a:t>5 min</a:t>
            </a:r>
            <a:r>
              <a:rPr lang="en-US" sz="1400" b="1" baseline="0" dirty="0"/>
              <a:t> </a:t>
            </a:r>
            <a:r>
              <a:rPr lang="en-US" sz="1400" b="1" dirty="0"/>
              <a:t>for silent reading.</a:t>
            </a:r>
          </a:p>
          <a:p>
            <a:r>
              <a:rPr lang="en-US" sz="1400" b="1" dirty="0"/>
              <a:t>9:00</a:t>
            </a:r>
            <a:r>
              <a:rPr lang="en-US" sz="1400" b="1" baseline="0" dirty="0"/>
              <a:t> to 9:06</a:t>
            </a:r>
          </a:p>
          <a:p>
            <a:endParaRPr lang="en-US" sz="1400" b="1" dirty="0"/>
          </a:p>
          <a:p>
            <a:r>
              <a:rPr lang="en-US" sz="1400" b="1" dirty="0"/>
              <a:t>Review</a:t>
            </a:r>
            <a:r>
              <a:rPr lang="en-US" sz="1400" b="1" baseline="0" dirty="0"/>
              <a:t> slide to prepare for deconstruction Jigsaw.</a:t>
            </a:r>
          </a:p>
          <a:p>
            <a:endParaRPr lang="en-US" sz="1400" b="1" baseline="0" dirty="0"/>
          </a:p>
          <a:p>
            <a:r>
              <a:rPr lang="en-US" sz="1400" b="1" baseline="0" dirty="0"/>
              <a:t>Allow 5 minutes for individual reading.  This is a quick skim because participants are reviewing ALL the indicators in a given Standard.  Ask them to FOCUS on Proficient.  They can glance left and right, but their concentrated attention to answer the questions is on PROFICIENT. </a:t>
            </a:r>
          </a:p>
          <a:p>
            <a:endParaRPr lang="en-US" sz="1400" b="1" baseline="0" dirty="0"/>
          </a:p>
          <a:p>
            <a:r>
              <a:rPr lang="en-US" sz="1400" b="1" baseline="0" dirty="0"/>
              <a:t>Example—If you are assigned Standard 1, you skim through 1a, 1b, 1c, &amp; 1d focusing on PROFICIENT—glancing to the left and right.  The reader attempts to take capture an overall understanding of the Standard through the proficient lens.</a:t>
            </a:r>
          </a:p>
          <a:p>
            <a:endParaRPr lang="en-US" baseline="0" dirty="0"/>
          </a:p>
          <a:p>
            <a:r>
              <a:rPr lang="en-US" sz="1400" b="1" baseline="0" dirty="0"/>
              <a:t>Questions to think about as they are reading silently:</a:t>
            </a:r>
          </a:p>
          <a:p>
            <a:endParaRPr lang="en-US" sz="1400" b="1" baseline="0" dirty="0"/>
          </a:p>
          <a:p>
            <a:r>
              <a:rPr lang="en-US" sz="1400" b="1" i="1" dirty="0"/>
              <a:t>What is the most important take-away from each indicator?</a:t>
            </a:r>
          </a:p>
          <a:p>
            <a:endParaRPr lang="en-US" sz="1400" b="1" i="1" dirty="0"/>
          </a:p>
          <a:p>
            <a:r>
              <a:rPr lang="en-US" sz="1400" b="1" i="1" dirty="0"/>
              <a:t>What do the indicators look like for principals within the context of their daily work?</a:t>
            </a:r>
          </a:p>
          <a:p>
            <a:endParaRPr lang="en-US" sz="1400" b="1" i="1" dirty="0"/>
          </a:p>
          <a:p>
            <a:r>
              <a:rPr lang="en-US" sz="1400" b="1" i="1" dirty="0"/>
              <a:t>What type of evidence and artifacts will supervisors look for? </a:t>
            </a:r>
          </a:p>
          <a:p>
            <a:endParaRPr lang="en-US" baseline="0" dirty="0"/>
          </a:p>
          <a:p>
            <a:endParaRPr lang="en-US" baseline="0" dirty="0"/>
          </a:p>
          <a:p>
            <a:r>
              <a:rPr lang="en-US" dirty="0"/>
              <a:t>  </a:t>
            </a:r>
          </a:p>
        </p:txBody>
      </p:sp>
      <p:sp>
        <p:nvSpPr>
          <p:cNvPr id="4" name="Header Placeholder 3"/>
          <p:cNvSpPr>
            <a:spLocks noGrp="1"/>
          </p:cNvSpPr>
          <p:nvPr>
            <p:ph type="hdr" sz="quarter" idx="10"/>
          </p:nvPr>
        </p:nvSpPr>
        <p:spPr>
          <a:xfrm>
            <a:off x="0" y="0"/>
            <a:ext cx="4028440" cy="338450"/>
          </a:xfrm>
          <a:prstGeom prst="rect">
            <a:avLst/>
          </a:prstGeom>
        </p:spPr>
        <p:txBody>
          <a:bodyPr/>
          <a:lstStyle/>
          <a:p>
            <a:r>
              <a:rPr lang="en-US" dirty="0"/>
              <a:t>Texas Principal Evaluation-PPT</a:t>
            </a:r>
          </a:p>
        </p:txBody>
      </p:sp>
      <p:sp>
        <p:nvSpPr>
          <p:cNvPr id="5" name="Date Placeholder 4"/>
          <p:cNvSpPr>
            <a:spLocks noGrp="1"/>
          </p:cNvSpPr>
          <p:nvPr>
            <p:ph type="dt" idx="11"/>
          </p:nvPr>
        </p:nvSpPr>
        <p:spPr>
          <a:xfrm>
            <a:off x="5265809" y="0"/>
            <a:ext cx="4028440" cy="338450"/>
          </a:xfrm>
          <a:prstGeom prst="rect">
            <a:avLst/>
          </a:prstGeom>
        </p:spPr>
        <p:txBody>
          <a:bodyPr/>
          <a:lstStyle/>
          <a:p>
            <a:r>
              <a:rPr lang="en-US" dirty="0"/>
              <a:t>6/2014</a:t>
            </a:r>
          </a:p>
        </p:txBody>
      </p:sp>
      <p:sp>
        <p:nvSpPr>
          <p:cNvPr id="6" name="Slide Number Placeholder 5"/>
          <p:cNvSpPr>
            <a:spLocks noGrp="1"/>
          </p:cNvSpPr>
          <p:nvPr>
            <p:ph type="sldNum" sz="quarter" idx="12"/>
          </p:nvPr>
        </p:nvSpPr>
        <p:spPr/>
        <p:txBody>
          <a:bodyPr/>
          <a:lstStyle/>
          <a:p>
            <a:fld id="{51265FB6-EC9D-49D2-AACA-92A240A4735A}" type="slidenum">
              <a:rPr lang="en-US" smtClean="0"/>
              <a:t>14</a:t>
            </a:fld>
            <a:endParaRPr lang="en-US" dirty="0"/>
          </a:p>
        </p:txBody>
      </p:sp>
      <p:sp>
        <p:nvSpPr>
          <p:cNvPr id="8" name="TextBox 7"/>
          <p:cNvSpPr txBox="1"/>
          <p:nvPr/>
        </p:nvSpPr>
        <p:spPr>
          <a:xfrm>
            <a:off x="1497754" y="3372787"/>
            <a:ext cx="6300893" cy="1569660"/>
          </a:xfrm>
          <a:prstGeom prst="rect">
            <a:avLst/>
          </a:prstGeom>
          <a:noFill/>
        </p:spPr>
        <p:txBody>
          <a:bodyPr wrap="square" rtlCol="0">
            <a:spAutoFit/>
          </a:bodyPr>
          <a:lstStyle/>
          <a:p>
            <a:r>
              <a:rPr lang="en-US" sz="1200" b="1" dirty="0"/>
              <a:t>As participants deconstruct the rubric, they should ask themselves these questions:</a:t>
            </a:r>
          </a:p>
          <a:p>
            <a:endParaRPr lang="en-US" sz="1200" i="1" dirty="0"/>
          </a:p>
          <a:p>
            <a:r>
              <a:rPr lang="en-US" sz="1200" i="1" dirty="0"/>
              <a:t>What is this Indicator about?</a:t>
            </a:r>
          </a:p>
          <a:p>
            <a:r>
              <a:rPr lang="en-US" sz="1200" i="1" dirty="0"/>
              <a:t>What does it look like for principals in their daily work?</a:t>
            </a:r>
          </a:p>
          <a:p>
            <a:r>
              <a:rPr lang="en-US" sz="1200" i="1" dirty="0"/>
              <a:t>What does it require of principals?</a:t>
            </a:r>
          </a:p>
          <a:p>
            <a:endParaRPr lang="en-US" sz="1200" i="1" dirty="0"/>
          </a:p>
          <a:p>
            <a:r>
              <a:rPr lang="en-US" sz="1200" b="1" i="1" dirty="0"/>
              <a:t>The purpose of deconstructing the rubric is to create personal meaning and understanding of the instrument.</a:t>
            </a:r>
          </a:p>
        </p:txBody>
      </p:sp>
    </p:spTree>
    <p:extLst>
      <p:ext uri="{BB962C8B-B14F-4D97-AF65-F5344CB8AC3E}">
        <p14:creationId xmlns:p14="http://schemas.microsoft.com/office/powerpoint/2010/main" val="2455800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Final</a:t>
            </a:r>
            <a:r>
              <a:rPr lang="en-US" sz="1400" b="1" baseline="0" dirty="0"/>
              <a:t> Round of Jigsaw</a:t>
            </a:r>
          </a:p>
          <a:p>
            <a:endParaRPr lang="en-US" sz="1400" b="1" dirty="0"/>
          </a:p>
          <a:p>
            <a:r>
              <a:rPr lang="en-US" sz="1400" b="1" dirty="0"/>
              <a:t>11</a:t>
            </a:r>
            <a:r>
              <a:rPr lang="en-US" sz="1400" b="1" baseline="0" dirty="0"/>
              <a:t> min. - 1 min. to return to original Home Jigsaw groups then 10 minutes to share out and cover the entire rubric in summary from.  (2 minutes per Standard. )   </a:t>
            </a:r>
          </a:p>
          <a:p>
            <a:endParaRPr lang="en-US" sz="1400" b="1" dirty="0"/>
          </a:p>
          <a:p>
            <a:r>
              <a:rPr lang="en-US" sz="1400" b="1" dirty="0"/>
              <a:t>9:06 to 9:17</a:t>
            </a:r>
          </a:p>
          <a:p>
            <a:endParaRPr lang="en-US" sz="1400" b="1" dirty="0"/>
          </a:p>
          <a:p>
            <a:r>
              <a:rPr lang="en-US" sz="1400" b="1" dirty="0"/>
              <a:t>Allow 2 minutes for each person to share highlights of the most important aspects.</a:t>
            </a:r>
          </a:p>
          <a:p>
            <a:r>
              <a:rPr lang="en-US" sz="1400" b="1" dirty="0"/>
              <a:t>10 min. total--be sure to pace the groups.  They will</a:t>
            </a:r>
            <a:r>
              <a:rPr lang="en-US" sz="1400" b="1" baseline="0" dirty="0"/>
              <a:t> have to summarize quickly.</a:t>
            </a:r>
            <a:r>
              <a:rPr lang="en-US" sz="1400" b="1" dirty="0"/>
              <a:t> </a:t>
            </a:r>
          </a:p>
          <a:p>
            <a:endParaRPr lang="en-US" sz="1400" b="1" dirty="0"/>
          </a:p>
          <a:p>
            <a:r>
              <a:rPr lang="en-US" sz="1400" b="1" dirty="0"/>
              <a:t>Process questions for large group upon conclusion of group work.</a:t>
            </a:r>
          </a:p>
          <a:p>
            <a:endParaRPr lang="en-US" sz="1400" b="1" dirty="0"/>
          </a:p>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40FD541B-864C-46A9-9201-7A34908F3A7B}" type="slidenum">
              <a:rPr lang="en-US" smtClean="0"/>
              <a:t>15</a:t>
            </a:fld>
            <a:endParaRPr lang="en-US" dirty="0"/>
          </a:p>
        </p:txBody>
      </p:sp>
    </p:spTree>
    <p:extLst>
      <p:ext uri="{BB962C8B-B14F-4D97-AF65-F5344CB8AC3E}">
        <p14:creationId xmlns:p14="http://schemas.microsoft.com/office/powerpoint/2010/main" val="2309561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T-PESS Look Fors</a:t>
            </a:r>
          </a:p>
          <a:p>
            <a:endParaRPr lang="en-US" b="1" dirty="0"/>
          </a:p>
          <a:p>
            <a:r>
              <a:rPr lang="en-US" b="1" dirty="0"/>
              <a:t>2 min. </a:t>
            </a:r>
          </a:p>
          <a:p>
            <a:r>
              <a:rPr lang="en-US" b="1" dirty="0"/>
              <a:t>9:17 to 9:19</a:t>
            </a:r>
          </a:p>
          <a:p>
            <a:endParaRPr lang="en-US" b="1" dirty="0"/>
          </a:p>
          <a:p>
            <a:r>
              <a:rPr lang="en-US" dirty="0"/>
              <a:t>State:  Take a look at page _____ in your Orientation Manual. These “Look Fors” represent the main elements of the T-PESS Rubric.</a:t>
            </a:r>
          </a:p>
          <a:p>
            <a:endParaRPr lang="en-US" dirty="0"/>
          </a:p>
          <a:p>
            <a:r>
              <a:rPr lang="en-US" dirty="0"/>
              <a:t>Ask:  To what extent did your expert summary discussions address these elements?</a:t>
            </a:r>
          </a:p>
          <a:p>
            <a:endParaRPr lang="en-US" b="1" dirty="0"/>
          </a:p>
          <a:p>
            <a:endParaRPr lang="en-US" b="1" dirty="0"/>
          </a:p>
          <a:p>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43EECFA3-1471-4CA6-912C-C72B25F838FE}" type="slidenum">
              <a:rPr lang="en-US" smtClean="0"/>
              <a:t>16</a:t>
            </a:fld>
            <a:endParaRPr lang="en-US" dirty="0"/>
          </a:p>
        </p:txBody>
      </p:sp>
    </p:spTree>
    <p:extLst>
      <p:ext uri="{BB962C8B-B14F-4D97-AF65-F5344CB8AC3E}">
        <p14:creationId xmlns:p14="http://schemas.microsoft.com/office/powerpoint/2010/main" val="828019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Review</a:t>
            </a:r>
            <a:r>
              <a:rPr lang="en-US" sz="1400" b="1" baseline="0" dirty="0">
                <a:solidFill>
                  <a:schemeClr val="tx1"/>
                </a:solidFill>
              </a:rPr>
              <a:t> of Participant Manual to provide Background Knowledge on Orientation and Self-Assessment.</a:t>
            </a:r>
          </a:p>
          <a:p>
            <a:endParaRPr lang="en-US" sz="1400" b="1" baseline="0" dirty="0">
              <a:solidFill>
                <a:schemeClr val="tx1"/>
              </a:solidFill>
            </a:endParaRPr>
          </a:p>
          <a:p>
            <a:r>
              <a:rPr lang="en-US" sz="1400" b="1" baseline="0" dirty="0">
                <a:solidFill>
                  <a:schemeClr val="tx1"/>
                </a:solidFill>
              </a:rPr>
              <a:t>1 minute—instruction and silent reading of User Guide.</a:t>
            </a:r>
          </a:p>
          <a:p>
            <a:r>
              <a:rPr lang="en-US" sz="1400" b="1" baseline="0" dirty="0">
                <a:solidFill>
                  <a:schemeClr val="tx1"/>
                </a:solidFill>
              </a:rPr>
              <a:t>9:19 to 9:20</a:t>
            </a:r>
          </a:p>
          <a:p>
            <a:pPr marL="0" indent="0">
              <a:buNone/>
            </a:pPr>
            <a:endParaRPr lang="en-US" sz="1400" b="1" dirty="0">
              <a:solidFill>
                <a:schemeClr val="tx1"/>
              </a:solidFill>
            </a:endParaRPr>
          </a:p>
          <a:p>
            <a:r>
              <a:rPr lang="en-US" sz="1400" b="1" dirty="0">
                <a:solidFill>
                  <a:schemeClr val="tx1"/>
                </a:solidFill>
              </a:rPr>
              <a:t>State:</a:t>
            </a:r>
            <a:r>
              <a:rPr lang="en-US" sz="1400" b="1" baseline="0" dirty="0">
                <a:solidFill>
                  <a:schemeClr val="tx1"/>
                </a:solidFill>
              </a:rPr>
              <a:t> We are currently conducting the orientation so we are in the initial step.  You can reference page 24 in your Participant Manual.</a:t>
            </a:r>
            <a:endParaRPr lang="en-US" sz="1400" b="1"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40FD541B-864C-46A9-9201-7A34908F3A7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691763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Review</a:t>
            </a:r>
            <a:r>
              <a:rPr lang="en-US" sz="1400" b="1" baseline="0" dirty="0">
                <a:solidFill>
                  <a:schemeClr val="tx1"/>
                </a:solidFill>
              </a:rPr>
              <a:t> of Participant Manual to provide Background Knowledge on Self-Assessment and Goal Setting.</a:t>
            </a:r>
          </a:p>
          <a:p>
            <a:endParaRPr lang="en-US" sz="1400" b="1" baseline="0" dirty="0">
              <a:solidFill>
                <a:schemeClr val="tx1"/>
              </a:solidFill>
            </a:endParaRPr>
          </a:p>
          <a:p>
            <a:r>
              <a:rPr lang="en-US" sz="1400" b="1" baseline="0" dirty="0">
                <a:solidFill>
                  <a:schemeClr val="tx1"/>
                </a:solidFill>
              </a:rPr>
              <a:t>2 minutes—silent reading of User Guide.</a:t>
            </a:r>
          </a:p>
          <a:p>
            <a:r>
              <a:rPr lang="en-US" sz="1400" b="1" baseline="0" dirty="0">
                <a:solidFill>
                  <a:schemeClr val="tx1"/>
                </a:solidFill>
              </a:rPr>
              <a:t>9:20 to 9:22</a:t>
            </a:r>
          </a:p>
          <a:p>
            <a:endParaRPr lang="en-US" sz="1400" b="1" baseline="0" dirty="0">
              <a:solidFill>
                <a:schemeClr val="tx1"/>
              </a:solidFill>
            </a:endParaRPr>
          </a:p>
          <a:p>
            <a:r>
              <a:rPr lang="en-US" sz="1400" b="1" dirty="0">
                <a:solidFill>
                  <a:schemeClr val="tx1"/>
                </a:solidFill>
              </a:rPr>
              <a:t>State:</a:t>
            </a:r>
            <a:r>
              <a:rPr lang="en-US" sz="1400" b="1" baseline="0" dirty="0">
                <a:solidFill>
                  <a:schemeClr val="tx1"/>
                </a:solidFill>
              </a:rPr>
              <a:t> Take a few minutes to read and highlight the updated T-PESS Participant Manual regarding Self-Assessment and Goal Setting.</a:t>
            </a:r>
          </a:p>
          <a:p>
            <a:r>
              <a:rPr lang="en-US" sz="1400" b="1" baseline="0" dirty="0">
                <a:solidFill>
                  <a:schemeClr val="tx1"/>
                </a:solidFill>
              </a:rPr>
              <a:t> </a:t>
            </a:r>
            <a:endParaRPr lang="en-US" sz="1400" b="1"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40FD541B-864C-46A9-9201-7A34908F3A7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18468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normAutofit fontScale="92500" lnSpcReduction="20000"/>
          </a:bodyPr>
          <a:lstStyle/>
          <a:p>
            <a:r>
              <a:rPr lang="en-US" sz="1400" b="1" kern="1200" dirty="0">
                <a:solidFill>
                  <a:schemeClr val="tx1"/>
                </a:solidFill>
                <a:effectLst/>
                <a:latin typeface="+mn-lt"/>
                <a:ea typeface="+mn-ea"/>
                <a:cs typeface="+mn-cs"/>
              </a:rPr>
              <a:t>Self</a:t>
            </a:r>
            <a:r>
              <a:rPr lang="en-US" sz="1400" b="1" kern="1200" baseline="0" dirty="0">
                <a:solidFill>
                  <a:schemeClr val="tx1"/>
                </a:solidFill>
                <a:effectLst/>
                <a:latin typeface="+mn-lt"/>
                <a:ea typeface="+mn-ea"/>
                <a:cs typeface="+mn-cs"/>
              </a:rPr>
              <a:t>-Assessment is one of the most important elements of the process for principals.  This is where they think deeply about their own capacity and what they want to improve professionally.</a:t>
            </a:r>
          </a:p>
          <a:p>
            <a:endParaRPr lang="en-US" sz="1400" b="1" kern="1200" baseline="0" dirty="0">
              <a:solidFill>
                <a:schemeClr val="tx1"/>
              </a:solidFill>
              <a:effectLst/>
              <a:latin typeface="+mn-lt"/>
              <a:ea typeface="+mn-ea"/>
              <a:cs typeface="+mn-cs"/>
            </a:endParaRPr>
          </a:p>
          <a:p>
            <a:r>
              <a:rPr lang="en-US" sz="1400" b="1" kern="1200" baseline="0" dirty="0">
                <a:solidFill>
                  <a:schemeClr val="tx1"/>
                </a:solidFill>
                <a:effectLst/>
                <a:latin typeface="+mn-lt"/>
                <a:ea typeface="+mn-ea"/>
                <a:cs typeface="+mn-cs"/>
              </a:rPr>
              <a:t>2 min.  </a:t>
            </a:r>
          </a:p>
          <a:p>
            <a:r>
              <a:rPr lang="en-US" sz="1400" b="1" kern="1200" baseline="0" dirty="0">
                <a:solidFill>
                  <a:schemeClr val="tx1"/>
                </a:solidFill>
                <a:effectLst/>
                <a:latin typeface="+mn-lt"/>
                <a:ea typeface="+mn-ea"/>
                <a:cs typeface="+mn-cs"/>
              </a:rPr>
              <a:t>9:22 to 9:24</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State:  While there are many reasons for conducting a self-assessment, the primary purpose here is to provide a solid foundation on which for collegial conversations about leadership, clarify expectations associated with performance improvement, and serve as the basis of goal setting and professional growth plans.</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Principals</a:t>
            </a:r>
            <a:r>
              <a:rPr lang="en-US" sz="1400" b="1" kern="1200" baseline="0" dirty="0">
                <a:solidFill>
                  <a:schemeClr val="tx1"/>
                </a:solidFill>
                <a:effectLst/>
                <a:latin typeface="+mn-lt"/>
                <a:ea typeface="+mn-ea"/>
                <a:cs typeface="+mn-cs"/>
              </a:rPr>
              <a:t> deepen their understanding of the T-PESS rubric when they devote time to reading each standard and its related indicators to better under the level of performance that is expected.</a:t>
            </a:r>
          </a:p>
          <a:p>
            <a:endParaRPr lang="en-US" sz="1400" b="1" kern="1200" baseline="0" dirty="0">
              <a:solidFill>
                <a:schemeClr val="tx1"/>
              </a:solidFill>
              <a:effectLst/>
              <a:latin typeface="+mn-lt"/>
              <a:ea typeface="+mn-ea"/>
              <a:cs typeface="+mn-cs"/>
            </a:endParaRPr>
          </a:p>
          <a:p>
            <a:r>
              <a:rPr lang="en-US" sz="1400" b="1" kern="1200" baseline="0" dirty="0">
                <a:solidFill>
                  <a:schemeClr val="tx1"/>
                </a:solidFill>
                <a:effectLst/>
                <a:latin typeface="+mn-lt"/>
                <a:ea typeface="+mn-ea"/>
                <a:cs typeface="+mn-cs"/>
              </a:rPr>
              <a:t>Previous evaluation instruments may not have been as rigorous nor as comprehensive as the T-PESS rubric.  Just like T-TESS, where more is being asked of teachers with regard to professional performance, T-PESS holds a very high standard for Principal performance. </a:t>
            </a:r>
          </a:p>
          <a:p>
            <a:endParaRPr lang="en-US" sz="1400" b="1" kern="1200" baseline="0" dirty="0">
              <a:solidFill>
                <a:schemeClr val="tx1"/>
              </a:solidFill>
              <a:effectLst/>
              <a:latin typeface="+mn-lt"/>
              <a:ea typeface="+mn-ea"/>
              <a:cs typeface="+mn-cs"/>
            </a:endParaRPr>
          </a:p>
          <a:p>
            <a:r>
              <a:rPr lang="en-US" sz="1400" b="1" kern="1200" baseline="0" dirty="0">
                <a:solidFill>
                  <a:schemeClr val="tx1"/>
                </a:solidFill>
                <a:effectLst/>
                <a:latin typeface="+mn-lt"/>
                <a:ea typeface="+mn-ea"/>
                <a:cs typeface="+mn-cs"/>
              </a:rPr>
              <a:t>T-PESS, like T-TESS uses an aspiration rubric—there is room for every principal, no matter how experienced, to grow with this instrument.</a:t>
            </a:r>
          </a:p>
          <a:p>
            <a:endParaRPr lang="en-US" sz="1400" b="1" kern="1200" baseline="0" dirty="0">
              <a:solidFill>
                <a:schemeClr val="tx1"/>
              </a:solidFill>
              <a:effectLst/>
              <a:latin typeface="+mn-lt"/>
              <a:ea typeface="+mn-ea"/>
              <a:cs typeface="+mn-cs"/>
            </a:endParaRPr>
          </a:p>
          <a:p>
            <a:r>
              <a:rPr lang="en-US" sz="1400" b="1" kern="1200" baseline="0" dirty="0">
                <a:solidFill>
                  <a:schemeClr val="tx1"/>
                </a:solidFill>
                <a:effectLst/>
                <a:latin typeface="+mn-lt"/>
                <a:ea typeface="+mn-ea"/>
                <a:cs typeface="+mn-cs"/>
              </a:rPr>
              <a:t>Ask:  How comfortable were principals with the self-assessment they led with teachers?  They will engage in the same reflective practice.</a:t>
            </a:r>
          </a:p>
          <a:p>
            <a:endParaRPr lang="en-US" sz="1400" b="1" kern="1200" baseline="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pPr>
              <a:defRPr/>
            </a:pPr>
            <a:fld id="{6CC7DECC-E050-483A-8E75-490F58058DDF}" type="slidenum">
              <a:rPr lang="en-US" smtClean="0">
                <a:solidFill>
                  <a:prstClr val="black"/>
                </a:solidFill>
              </a:rPr>
              <a:pPr>
                <a:defRPr/>
              </a:pPr>
              <a:t>19</a:t>
            </a:fld>
            <a:endParaRPr lang="en-US" dirty="0">
              <a:solidFill>
                <a:prstClr val="black"/>
              </a:solidFill>
            </a:endParaRPr>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solidFill>
                  <a:prstClr val="black"/>
                </a:solidFill>
              </a:rPr>
              <a:t>6/2014</a:t>
            </a:r>
          </a:p>
        </p:txBody>
      </p:sp>
      <p:sp>
        <p:nvSpPr>
          <p:cNvPr id="6" name="Header Placeholder 5"/>
          <p:cNvSpPr>
            <a:spLocks noGrp="1"/>
          </p:cNvSpPr>
          <p:nvPr>
            <p:ph type="hdr" sz="quarter" idx="12"/>
          </p:nvPr>
        </p:nvSpPr>
        <p:spPr>
          <a:xfrm>
            <a:off x="0" y="1"/>
            <a:ext cx="4028440" cy="344091"/>
          </a:xfrm>
          <a:prstGeom prst="rect">
            <a:avLst/>
          </a:prstGeom>
        </p:spPr>
        <p:txBody>
          <a:bodyPr/>
          <a:lstStyle/>
          <a:p>
            <a:r>
              <a:rPr lang="en-US" dirty="0">
                <a:solidFill>
                  <a:prstClr val="black"/>
                </a:solidFill>
              </a:rPr>
              <a:t>Texas Principal Evaluation-PPT</a:t>
            </a:r>
          </a:p>
        </p:txBody>
      </p:sp>
    </p:spTree>
    <p:extLst>
      <p:ext uri="{BB962C8B-B14F-4D97-AF65-F5344CB8AC3E}">
        <p14:creationId xmlns:p14="http://schemas.microsoft.com/office/powerpoint/2010/main" val="181654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600"/>
              </a:spcAft>
            </a:pPr>
            <a:r>
              <a:rPr lang="en-US" b="1" dirty="0"/>
              <a:t>Establish Purpose</a:t>
            </a:r>
          </a:p>
          <a:p>
            <a:pPr>
              <a:spcBef>
                <a:spcPts val="0"/>
              </a:spcBef>
              <a:spcAft>
                <a:spcPts val="600"/>
              </a:spcAft>
            </a:pPr>
            <a:r>
              <a:rPr lang="en-US" b="1" dirty="0"/>
              <a:t>2 min.  8:35 to 8:37</a:t>
            </a:r>
          </a:p>
          <a:p>
            <a:pPr>
              <a:spcBef>
                <a:spcPts val="0"/>
              </a:spcBef>
              <a:spcAft>
                <a:spcPts val="600"/>
              </a:spcAft>
            </a:pPr>
            <a:endParaRPr lang="en-US" b="1" dirty="0"/>
          </a:p>
          <a:p>
            <a:pPr>
              <a:spcBef>
                <a:spcPts val="0"/>
              </a:spcBef>
              <a:spcAft>
                <a:spcPts val="600"/>
              </a:spcAft>
            </a:pPr>
            <a:r>
              <a:rPr lang="en-US" b="1" dirty="0"/>
              <a:t>Read</a:t>
            </a:r>
            <a:r>
              <a:rPr lang="en-US" b="1" baseline="0" dirty="0"/>
              <a:t> through slide:</a:t>
            </a:r>
            <a:endParaRPr lang="en-US" b="1" dirty="0"/>
          </a:p>
          <a:p>
            <a:pPr>
              <a:spcBef>
                <a:spcPts val="0"/>
              </a:spcBef>
              <a:spcAft>
                <a:spcPts val="600"/>
              </a:spcAft>
            </a:pPr>
            <a:endParaRPr lang="en-US" b="1" dirty="0"/>
          </a:p>
          <a:p>
            <a:pPr>
              <a:spcBef>
                <a:spcPts val="0"/>
              </a:spcBef>
              <a:spcAft>
                <a:spcPts val="600"/>
              </a:spcAft>
            </a:pPr>
            <a:r>
              <a:rPr lang="en-US" b="1" dirty="0"/>
              <a:t>The purpose of this orientation module is to ensure that Principals will understand:</a:t>
            </a:r>
          </a:p>
          <a:p>
            <a:pPr marL="796925" lvl="1" indent="-339725">
              <a:spcBef>
                <a:spcPts val="0"/>
              </a:spcBef>
              <a:spcAft>
                <a:spcPts val="600"/>
              </a:spcAft>
              <a:buFont typeface="+mj-lt"/>
              <a:buAutoNum type="arabicPeriod"/>
            </a:pPr>
            <a:r>
              <a:rPr lang="en-US" b="1" dirty="0"/>
              <a:t>The T-PESS evaluation system </a:t>
            </a:r>
          </a:p>
          <a:p>
            <a:pPr marL="796925" lvl="1" indent="-339725">
              <a:spcBef>
                <a:spcPts val="0"/>
              </a:spcBef>
              <a:spcAft>
                <a:spcPts val="600"/>
              </a:spcAft>
              <a:buFont typeface="+mj-lt"/>
              <a:buAutoNum type="arabicPeriod"/>
            </a:pPr>
            <a:r>
              <a:rPr lang="en-US" b="1" dirty="0"/>
              <a:t>Expectations for Principals/Appraisees</a:t>
            </a:r>
          </a:p>
          <a:p>
            <a:pPr marL="796925" lvl="1" indent="-339725">
              <a:spcBef>
                <a:spcPts val="0"/>
              </a:spcBef>
              <a:spcAft>
                <a:spcPts val="600"/>
              </a:spcAft>
              <a:buFont typeface="+mj-lt"/>
              <a:buAutoNum type="arabicPeriod"/>
            </a:pPr>
            <a:r>
              <a:rPr lang="en-US" b="1" dirty="0"/>
              <a:t>How performance will be measured on the rubric</a:t>
            </a:r>
          </a:p>
          <a:p>
            <a:pPr marL="796925" lvl="1" indent="-339725">
              <a:spcBef>
                <a:spcPts val="0"/>
              </a:spcBef>
              <a:spcAft>
                <a:spcPts val="600"/>
              </a:spcAft>
              <a:buFont typeface="+mj-lt"/>
              <a:buAutoNum type="arabicPeriod"/>
            </a:pPr>
            <a:r>
              <a:rPr lang="en-US" b="1" dirty="0"/>
              <a:t>How to use the associated materials (forms, etc.)</a:t>
            </a:r>
          </a:p>
          <a:p>
            <a:pPr marL="796925" lvl="1" indent="-339725">
              <a:spcBef>
                <a:spcPts val="0"/>
              </a:spcBef>
              <a:spcAft>
                <a:spcPts val="600"/>
              </a:spcAft>
              <a:buFont typeface="+mj-lt"/>
              <a:buAutoNum type="arabicPeriod"/>
            </a:pPr>
            <a:r>
              <a:rPr lang="en-US" b="1" dirty="0"/>
              <a:t>The T-PESS process is annual and on-going:  BOY, MOY &amp; EOY </a:t>
            </a:r>
          </a:p>
          <a:p>
            <a:pPr marL="796925" lvl="1" indent="-339725">
              <a:spcBef>
                <a:spcPts val="0"/>
              </a:spcBef>
              <a:spcAft>
                <a:spcPts val="600"/>
              </a:spcAft>
              <a:buFont typeface="+mj-lt"/>
              <a:buAutoNum type="arabicPeriod"/>
            </a:pPr>
            <a:r>
              <a:rPr lang="en-US" b="1" dirty="0"/>
              <a:t>The T-PESS process designed to promote professional growth</a:t>
            </a:r>
          </a:p>
          <a:p>
            <a:endParaRPr lang="en-US" dirty="0"/>
          </a:p>
        </p:txBody>
      </p:sp>
      <p:sp>
        <p:nvSpPr>
          <p:cNvPr id="4" name="Slide Number Placeholder 3"/>
          <p:cNvSpPr>
            <a:spLocks noGrp="1"/>
          </p:cNvSpPr>
          <p:nvPr>
            <p:ph type="sldNum" sz="quarter" idx="10"/>
          </p:nvPr>
        </p:nvSpPr>
        <p:spPr/>
        <p:txBody>
          <a:bodyPr/>
          <a:lstStyle/>
          <a:p>
            <a:pPr>
              <a:defRPr/>
            </a:pPr>
            <a:fld id="{6CC7DECC-E050-483A-8E75-490F58058DDF}" type="slidenum">
              <a:rPr lang="en-US" smtClean="0"/>
              <a:pPr>
                <a:defRPr/>
              </a:pPr>
              <a:t>2</a:t>
            </a:fld>
            <a:endParaRPr lang="en-US" dirty="0"/>
          </a:p>
        </p:txBody>
      </p:sp>
      <p:sp>
        <p:nvSpPr>
          <p:cNvPr id="5" name="Date Placeholder 4"/>
          <p:cNvSpPr>
            <a:spLocks noGrp="1"/>
          </p:cNvSpPr>
          <p:nvPr>
            <p:ph type="dt" idx="11"/>
          </p:nvPr>
        </p:nvSpPr>
        <p:spPr>
          <a:xfrm>
            <a:off x="3970938" y="0"/>
            <a:ext cx="3037840" cy="466434"/>
          </a:xfrm>
          <a:prstGeom prst="rect">
            <a:avLst/>
          </a:prstGeom>
        </p:spPr>
        <p:txBody>
          <a:bodyPr/>
          <a:lstStyle/>
          <a:p>
            <a:r>
              <a:rPr lang="en-US" dirty="0"/>
              <a:t>9/2016</a:t>
            </a:r>
          </a:p>
        </p:txBody>
      </p:sp>
      <p:sp>
        <p:nvSpPr>
          <p:cNvPr id="6" name="Header Placeholder 5"/>
          <p:cNvSpPr>
            <a:spLocks noGrp="1"/>
          </p:cNvSpPr>
          <p:nvPr>
            <p:ph type="hdr" sz="quarter" idx="12"/>
          </p:nvPr>
        </p:nvSpPr>
        <p:spPr>
          <a:xfrm>
            <a:off x="0" y="0"/>
            <a:ext cx="3037840" cy="466434"/>
          </a:xfrm>
          <a:prstGeom prst="rect">
            <a:avLst/>
          </a:prstGeom>
        </p:spPr>
        <p:txBody>
          <a:bodyPr/>
          <a:lstStyle/>
          <a:p>
            <a:r>
              <a:rPr lang="en-US" dirty="0"/>
              <a:t>Principal Orientation-PPT</a:t>
            </a:r>
          </a:p>
        </p:txBody>
      </p:sp>
    </p:spTree>
    <p:extLst>
      <p:ext uri="{BB962C8B-B14F-4D97-AF65-F5344CB8AC3E}">
        <p14:creationId xmlns:p14="http://schemas.microsoft.com/office/powerpoint/2010/main" val="1240184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normAutofit/>
          </a:bodyPr>
          <a:lstStyle/>
          <a:p>
            <a:r>
              <a:rPr lang="en-US" sz="1400" b="1" kern="1200" dirty="0">
                <a:solidFill>
                  <a:schemeClr val="tx1"/>
                </a:solidFill>
                <a:effectLst/>
                <a:latin typeface="+mn-lt"/>
                <a:ea typeface="+mn-ea"/>
                <a:cs typeface="+mn-cs"/>
              </a:rPr>
              <a:t>T-PESS</a:t>
            </a:r>
            <a:r>
              <a:rPr lang="en-US" sz="1400" b="1" kern="1200" baseline="0" dirty="0">
                <a:solidFill>
                  <a:schemeClr val="tx1"/>
                </a:solidFill>
                <a:effectLst/>
                <a:latin typeface="+mn-lt"/>
                <a:ea typeface="+mn-ea"/>
                <a:cs typeface="+mn-cs"/>
              </a:rPr>
              <a:t> Self Assessment</a:t>
            </a:r>
          </a:p>
          <a:p>
            <a:endParaRPr lang="en-US" sz="1400" b="1" kern="1200" dirty="0">
              <a:solidFill>
                <a:schemeClr val="tx1"/>
              </a:solidFill>
              <a:effectLst/>
              <a:latin typeface="+mn-lt"/>
              <a:ea typeface="+mn-ea"/>
              <a:cs typeface="+mn-cs"/>
            </a:endParaRPr>
          </a:p>
          <a:p>
            <a:r>
              <a:rPr lang="en-US" sz="1400" b="1" kern="1200" baseline="0" dirty="0">
                <a:solidFill>
                  <a:schemeClr val="tx1"/>
                </a:solidFill>
                <a:effectLst/>
                <a:latin typeface="+mn-lt"/>
                <a:ea typeface="+mn-ea"/>
                <a:cs typeface="+mn-cs"/>
              </a:rPr>
              <a:t>2 min.  </a:t>
            </a:r>
          </a:p>
          <a:p>
            <a:r>
              <a:rPr lang="en-US" sz="1400" b="1" kern="1200" baseline="0" dirty="0">
                <a:solidFill>
                  <a:schemeClr val="tx1"/>
                </a:solidFill>
                <a:effectLst/>
                <a:latin typeface="+mn-lt"/>
                <a:ea typeface="+mn-ea"/>
                <a:cs typeface="+mn-cs"/>
              </a:rPr>
              <a:t>9:24 to 9:26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State:</a:t>
            </a:r>
            <a:r>
              <a:rPr lang="en-US" sz="1400" b="1" kern="1200" baseline="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The review</a:t>
            </a:r>
            <a:r>
              <a:rPr lang="en-US" sz="1400" b="1" kern="1200" baseline="0" dirty="0">
                <a:solidFill>
                  <a:schemeClr val="tx1"/>
                </a:solidFill>
                <a:effectLst/>
                <a:latin typeface="+mn-lt"/>
                <a:ea typeface="+mn-ea"/>
                <a:cs typeface="+mn-cs"/>
              </a:rPr>
              <a:t> of the self-assessment form by the appraisee as well as the appraiser involves reading each descriptor to determine the evidence that best describes the current level of performance.</a:t>
            </a:r>
          </a:p>
          <a:p>
            <a:endParaRPr lang="en-US" sz="1400" b="1" kern="1200" baseline="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This review method, going descriptor by descriptor, identifies the next step to goal setting and professional growth. Principals are encouraged to self-select</a:t>
            </a:r>
            <a:r>
              <a:rPr lang="en-US" sz="1400" b="1" kern="1200" baseline="0" dirty="0">
                <a:solidFill>
                  <a:schemeClr val="tx1"/>
                </a:solidFill>
                <a:effectLst/>
                <a:latin typeface="+mn-lt"/>
                <a:ea typeface="+mn-ea"/>
                <a:cs typeface="+mn-cs"/>
              </a:rPr>
              <a:t> an area for growth from within the T-PESS Rubric by using this process.  It is important for the principal to select an area of growth that he or she desires.  The personal goal should NOT be a campus plan goal.</a:t>
            </a:r>
          </a:p>
          <a:p>
            <a:endParaRPr lang="en-US" sz="1400" b="1" kern="1200" baseline="0" dirty="0">
              <a:solidFill>
                <a:schemeClr val="tx1"/>
              </a:solidFill>
              <a:effectLst/>
              <a:latin typeface="+mn-lt"/>
              <a:ea typeface="+mn-ea"/>
              <a:cs typeface="+mn-cs"/>
            </a:endParaRPr>
          </a:p>
          <a:p>
            <a:r>
              <a:rPr lang="en-US" sz="1400" b="1" kern="1200" baseline="0" dirty="0">
                <a:solidFill>
                  <a:schemeClr val="tx1"/>
                </a:solidFill>
                <a:effectLst/>
                <a:latin typeface="+mn-lt"/>
                <a:ea typeface="+mn-ea"/>
                <a:cs typeface="+mn-cs"/>
              </a:rPr>
              <a:t>Professional growth goals pertain to the skills and abilities of the individual.</a:t>
            </a:r>
          </a:p>
          <a:p>
            <a:endParaRPr lang="en-US" sz="1400" b="1" kern="1200" baseline="0" dirty="0">
              <a:solidFill>
                <a:schemeClr val="tx1"/>
              </a:solidFill>
              <a:effectLst/>
              <a:latin typeface="+mn-lt"/>
              <a:ea typeface="+mn-ea"/>
              <a:cs typeface="+mn-cs"/>
            </a:endParaRPr>
          </a:p>
          <a:p>
            <a:endParaRPr lang="en-US" sz="1400" b="1" kern="1200" baseline="0" dirty="0">
              <a:solidFill>
                <a:schemeClr val="tx1"/>
              </a:solidFill>
              <a:effectLst/>
              <a:latin typeface="+mn-lt"/>
              <a:ea typeface="+mn-ea"/>
              <a:cs typeface="+mn-cs"/>
            </a:endParaRPr>
          </a:p>
          <a:p>
            <a:endParaRPr lang="en-US" sz="1400" b="1" kern="1200" baseline="0" dirty="0">
              <a:solidFill>
                <a:schemeClr val="tx1"/>
              </a:solidFill>
              <a:effectLst/>
              <a:latin typeface="+mn-lt"/>
              <a:ea typeface="+mn-ea"/>
              <a:cs typeface="+mn-cs"/>
            </a:endParaRPr>
          </a:p>
          <a:p>
            <a:endParaRPr lang="en-US" sz="1400" b="1"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pPr>
              <a:defRPr/>
            </a:pPr>
            <a:fld id="{6CC7DECC-E050-483A-8E75-490F58058DDF}" type="slidenum">
              <a:rPr lang="en-US" smtClean="0">
                <a:solidFill>
                  <a:prstClr val="black"/>
                </a:solidFill>
              </a:rPr>
              <a:pPr>
                <a:defRPr/>
              </a:pPr>
              <a:t>20</a:t>
            </a:fld>
            <a:endParaRPr lang="en-US" dirty="0">
              <a:solidFill>
                <a:prstClr val="black"/>
              </a:solidFill>
            </a:endParaRPr>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solidFill>
                  <a:prstClr val="black"/>
                </a:solidFill>
              </a:rPr>
              <a:t>6/2014</a:t>
            </a:r>
          </a:p>
        </p:txBody>
      </p:sp>
      <p:sp>
        <p:nvSpPr>
          <p:cNvPr id="6" name="Header Placeholder 5"/>
          <p:cNvSpPr>
            <a:spLocks noGrp="1"/>
          </p:cNvSpPr>
          <p:nvPr>
            <p:ph type="hdr" sz="quarter" idx="12"/>
          </p:nvPr>
        </p:nvSpPr>
        <p:spPr>
          <a:xfrm>
            <a:off x="0" y="1"/>
            <a:ext cx="4028440" cy="344091"/>
          </a:xfrm>
          <a:prstGeom prst="rect">
            <a:avLst/>
          </a:prstGeom>
        </p:spPr>
        <p:txBody>
          <a:bodyPr/>
          <a:lstStyle/>
          <a:p>
            <a:r>
              <a:rPr lang="en-US" dirty="0">
                <a:solidFill>
                  <a:prstClr val="black"/>
                </a:solidFill>
              </a:rPr>
              <a:t>Texas Principal Evaluation-PPT</a:t>
            </a:r>
          </a:p>
        </p:txBody>
      </p:sp>
    </p:spTree>
    <p:extLst>
      <p:ext uri="{BB962C8B-B14F-4D97-AF65-F5344CB8AC3E}">
        <p14:creationId xmlns:p14="http://schemas.microsoft.com/office/powerpoint/2010/main" val="4031860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normAutofit fontScale="85000" lnSpcReduction="20000"/>
          </a:bodyPr>
          <a:lstStyle/>
          <a:p>
            <a:r>
              <a:rPr lang="en-US" sz="1400" b="1" kern="1200" dirty="0">
                <a:solidFill>
                  <a:schemeClr val="tx1"/>
                </a:solidFill>
                <a:effectLst/>
                <a:latin typeface="+mn-lt"/>
                <a:ea typeface="+mn-ea"/>
                <a:cs typeface="+mn-cs"/>
              </a:rPr>
              <a:t>The</a:t>
            </a:r>
            <a:r>
              <a:rPr lang="en-US" sz="1400" b="1" kern="1200" baseline="0" dirty="0">
                <a:solidFill>
                  <a:schemeClr val="tx1"/>
                </a:solidFill>
                <a:effectLst/>
                <a:latin typeface="+mn-lt"/>
                <a:ea typeface="+mn-ea"/>
                <a:cs typeface="+mn-cs"/>
              </a:rPr>
              <a:t> T-PESS</a:t>
            </a:r>
            <a:r>
              <a:rPr lang="en-US" sz="1400" b="1" kern="1200" dirty="0">
                <a:solidFill>
                  <a:schemeClr val="tx1"/>
                </a:solidFill>
                <a:effectLst/>
                <a:latin typeface="+mn-lt"/>
                <a:ea typeface="+mn-ea"/>
                <a:cs typeface="+mn-cs"/>
              </a:rPr>
              <a:t> Goal Setting Form</a:t>
            </a:r>
            <a:r>
              <a:rPr lang="en-US" sz="1400" b="1" kern="1200" baseline="0" dirty="0">
                <a:solidFill>
                  <a:schemeClr val="tx1"/>
                </a:solidFill>
                <a:effectLst/>
                <a:latin typeface="+mn-lt"/>
                <a:ea typeface="+mn-ea"/>
                <a:cs typeface="+mn-cs"/>
              </a:rPr>
              <a:t> leads the principal through the goal setting process.   Districts may design a local form if preferred.</a:t>
            </a:r>
          </a:p>
          <a:p>
            <a:endParaRPr lang="en-US" sz="1400" b="1" kern="1200" baseline="0" dirty="0">
              <a:solidFill>
                <a:schemeClr val="tx1"/>
              </a:solidFill>
              <a:effectLst/>
              <a:latin typeface="+mn-lt"/>
              <a:ea typeface="+mn-ea"/>
              <a:cs typeface="+mn-cs"/>
            </a:endParaRPr>
          </a:p>
          <a:p>
            <a:r>
              <a:rPr lang="en-US" sz="1400" b="1" kern="1200" baseline="0" dirty="0">
                <a:solidFill>
                  <a:schemeClr val="tx1"/>
                </a:solidFill>
                <a:effectLst/>
                <a:latin typeface="+mn-lt"/>
                <a:ea typeface="+mn-ea"/>
                <a:cs typeface="+mn-cs"/>
              </a:rPr>
              <a:t>2 min.  </a:t>
            </a:r>
          </a:p>
          <a:p>
            <a:r>
              <a:rPr lang="en-US" sz="1400" b="1" kern="1200" baseline="0" dirty="0">
                <a:solidFill>
                  <a:schemeClr val="tx1"/>
                </a:solidFill>
                <a:effectLst/>
                <a:latin typeface="+mn-lt"/>
                <a:ea typeface="+mn-ea"/>
                <a:cs typeface="+mn-cs"/>
              </a:rPr>
              <a:t>9:26 to 9:28</a:t>
            </a:r>
          </a:p>
          <a:p>
            <a:endParaRPr lang="en-US" sz="1400" b="1" kern="1200" baseline="0" dirty="0">
              <a:solidFill>
                <a:schemeClr val="tx1"/>
              </a:solidFill>
              <a:effectLst/>
              <a:latin typeface="+mn-lt"/>
              <a:ea typeface="+mn-ea"/>
              <a:cs typeface="+mn-cs"/>
            </a:endParaRPr>
          </a:p>
          <a:p>
            <a:r>
              <a:rPr lang="en-US" sz="1400" b="1" kern="1200" baseline="0" dirty="0">
                <a:solidFill>
                  <a:schemeClr val="tx1"/>
                </a:solidFill>
                <a:effectLst/>
                <a:latin typeface="+mn-lt"/>
                <a:ea typeface="+mn-ea"/>
                <a:cs typeface="+mn-cs"/>
              </a:rPr>
              <a:t>(Click to highlight each section of the document.  Take your time with this explanation.)</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State:  “This is the Beginning-of-year: Goal Setting Form. This  form is intended to be used to set a single performance goal.  Because of the dynamic and complex nature of school-level leadership, we strongly recommend that principals and their appraisers limit goal setting to the two required</a:t>
            </a:r>
            <a:r>
              <a:rPr lang="en-US" sz="1400" b="1" kern="1200" baseline="0" dirty="0">
                <a:solidFill>
                  <a:schemeClr val="tx1"/>
                </a:solidFill>
                <a:effectLst/>
                <a:latin typeface="+mn-lt"/>
                <a:ea typeface="+mn-ea"/>
                <a:cs typeface="+mn-cs"/>
              </a:rPr>
              <a:t> goals—one pertaining to principal practice and the other pertaining to student growth.  </a:t>
            </a:r>
            <a:r>
              <a:rPr lang="en-US" sz="1400" b="1" kern="1200" dirty="0">
                <a:solidFill>
                  <a:schemeClr val="tx1"/>
                </a:solidFill>
                <a:effectLst/>
                <a:latin typeface="+mn-lt"/>
                <a:ea typeface="+mn-ea"/>
                <a:cs typeface="+mn-cs"/>
              </a:rPr>
              <a:t>Including too many goals limits the principal’s ability to focus and effectively execute his or her plan.  In the end, districts</a:t>
            </a:r>
            <a:r>
              <a:rPr lang="en-US" sz="1400" b="1" kern="1200" baseline="0" dirty="0">
                <a:solidFill>
                  <a:schemeClr val="tx1"/>
                </a:solidFill>
                <a:effectLst/>
                <a:latin typeface="+mn-lt"/>
                <a:ea typeface="+mn-ea"/>
                <a:cs typeface="+mn-cs"/>
              </a:rPr>
              <a:t> may develop their own forms for goal setting.  This is the example provided with T-PESS.  It is the process that is paramount.  The self-selection of a performance goal activates internal locus of control and personal motivation.  Supervisors are collaborators in the process because they give feedback and help to refine the goal(s) set by the principal. </a:t>
            </a:r>
            <a:endParaRPr lang="en-US" sz="1400" b="1" kern="1200" dirty="0">
              <a:solidFill>
                <a:schemeClr val="tx1"/>
              </a:solidFill>
              <a:effectLst/>
              <a:latin typeface="+mn-lt"/>
              <a:ea typeface="+mn-ea"/>
              <a:cs typeface="+mn-cs"/>
            </a:endParaRP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Each goal should focus on the connection between the goal and the T-PESS standards and indicators best believed to support goal attainment. Principals should carefully consider the actions and activities and the alignment of resources (Kaplan &amp; Norton, 2008) that will most effectively accomplish the goal</a:t>
            </a:r>
            <a:r>
              <a:rPr lang="en-US" sz="1400" b="1" kern="1200" baseline="0" dirty="0">
                <a:solidFill>
                  <a:schemeClr val="tx1"/>
                </a:solidFill>
                <a:effectLst/>
                <a:latin typeface="+mn-lt"/>
                <a:ea typeface="+mn-ea"/>
                <a:cs typeface="+mn-cs"/>
              </a:rPr>
              <a:t> and </a:t>
            </a:r>
            <a:r>
              <a:rPr lang="en-US" sz="1400" b="1" kern="1200" dirty="0">
                <a:solidFill>
                  <a:schemeClr val="tx1"/>
                </a:solidFill>
                <a:effectLst/>
                <a:latin typeface="+mn-lt"/>
                <a:ea typeface="+mn-ea"/>
                <a:cs typeface="+mn-cs"/>
              </a:rPr>
              <a:t>improve</a:t>
            </a:r>
            <a:r>
              <a:rPr lang="en-US" sz="1400" b="1" kern="1200" baseline="0" dirty="0">
                <a:solidFill>
                  <a:schemeClr val="tx1"/>
                </a:solidFill>
                <a:effectLst/>
                <a:latin typeface="+mn-lt"/>
                <a:ea typeface="+mn-ea"/>
                <a:cs typeface="+mn-cs"/>
              </a:rPr>
              <a:t> their performance</a:t>
            </a:r>
            <a:r>
              <a:rPr lang="en-US" sz="1400" b="1" kern="1200" dirty="0">
                <a:solidFill>
                  <a:schemeClr val="tx1"/>
                </a:solidFill>
                <a:effectLst/>
                <a:latin typeface="+mn-lt"/>
                <a:ea typeface="+mn-ea"/>
                <a:cs typeface="+mn-cs"/>
              </a:rPr>
              <a:t>. </a:t>
            </a:r>
          </a:p>
          <a:p>
            <a:r>
              <a:rPr lang="en-US" sz="1400" b="1" kern="1200" dirty="0">
                <a:solidFill>
                  <a:schemeClr val="tx1"/>
                </a:solidFill>
                <a:effectLst/>
                <a:latin typeface="+mn-lt"/>
                <a:ea typeface="+mn-ea"/>
                <a:cs typeface="+mn-cs"/>
              </a:rPr>
              <a:t> </a:t>
            </a:r>
          </a:p>
          <a:p>
            <a:r>
              <a:rPr lang="en-US" sz="1400" b="1" kern="1200" dirty="0">
                <a:solidFill>
                  <a:schemeClr val="tx1"/>
                </a:solidFill>
                <a:effectLst/>
                <a:latin typeface="+mn-lt"/>
                <a:ea typeface="+mn-ea"/>
                <a:cs typeface="+mn-cs"/>
              </a:rPr>
              <a:t> </a:t>
            </a:r>
          </a:p>
          <a:p>
            <a:r>
              <a:rPr lang="en-US" sz="1400" b="1" kern="1200" dirty="0">
                <a:solidFill>
                  <a:schemeClr val="tx1"/>
                </a:solidFill>
                <a:effectLst/>
                <a:latin typeface="+mn-lt"/>
                <a:ea typeface="+mn-ea"/>
                <a:cs typeface="+mn-cs"/>
              </a:rPr>
              <a:t>NOTE: This slide has multiple transitions that highlight briefly explain each section of the T-PESS Goal Setting Form. Review the slide with participants making the connection between the sections of the form and the SMART criteria to be used for completing the form.</a:t>
            </a:r>
          </a:p>
          <a:p>
            <a:r>
              <a:rPr lang="en-US" sz="1400" kern="1200" dirty="0">
                <a:solidFill>
                  <a:schemeClr val="tx1"/>
                </a:solidFill>
                <a:effectLst/>
                <a:latin typeface="+mn-lt"/>
                <a:ea typeface="+mn-ea"/>
                <a:cs typeface="+mn-cs"/>
              </a:rPr>
              <a:t> </a:t>
            </a: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pPr>
              <a:defRPr/>
            </a:pPr>
            <a:fld id="{6CC7DECC-E050-483A-8E75-490F58058DDF}" type="slidenum">
              <a:rPr lang="en-US" smtClean="0">
                <a:solidFill>
                  <a:prstClr val="black"/>
                </a:solidFill>
              </a:rPr>
              <a:pPr>
                <a:defRPr/>
              </a:pPr>
              <a:t>21</a:t>
            </a:fld>
            <a:endParaRPr lang="en-US" dirty="0">
              <a:solidFill>
                <a:prstClr val="black"/>
              </a:solidFill>
            </a:endParaRPr>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solidFill>
                  <a:prstClr val="black"/>
                </a:solidFill>
              </a:rPr>
              <a:t>6/2014</a:t>
            </a:r>
          </a:p>
        </p:txBody>
      </p:sp>
      <p:sp>
        <p:nvSpPr>
          <p:cNvPr id="6" name="Header Placeholder 5"/>
          <p:cNvSpPr>
            <a:spLocks noGrp="1"/>
          </p:cNvSpPr>
          <p:nvPr>
            <p:ph type="hdr" sz="quarter" idx="12"/>
          </p:nvPr>
        </p:nvSpPr>
        <p:spPr>
          <a:xfrm>
            <a:off x="0" y="1"/>
            <a:ext cx="4028440" cy="344091"/>
          </a:xfrm>
          <a:prstGeom prst="rect">
            <a:avLst/>
          </a:prstGeom>
        </p:spPr>
        <p:txBody>
          <a:bodyPr/>
          <a:lstStyle/>
          <a:p>
            <a:r>
              <a:rPr lang="en-US" dirty="0">
                <a:solidFill>
                  <a:prstClr val="black"/>
                </a:solidFill>
              </a:rPr>
              <a:t>Texas Principal Evaluation-PPT</a:t>
            </a:r>
          </a:p>
        </p:txBody>
      </p:sp>
    </p:spTree>
    <p:extLst>
      <p:ext uri="{BB962C8B-B14F-4D97-AF65-F5344CB8AC3E}">
        <p14:creationId xmlns:p14="http://schemas.microsoft.com/office/powerpoint/2010/main" val="1449175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New:  Two</a:t>
            </a:r>
            <a:r>
              <a:rPr lang="en-US" sz="1400" b="1" baseline="0" dirty="0">
                <a:solidFill>
                  <a:schemeClr val="tx1"/>
                </a:solidFill>
              </a:rPr>
              <a:t> goals for the principal in 2017-2018 --one “Professional Practice” and one “Student Growth”</a:t>
            </a:r>
            <a:endParaRPr lang="en-US" sz="1400" b="1" dirty="0">
              <a:solidFill>
                <a:schemeClr val="tx1"/>
              </a:solidFill>
            </a:endParaRPr>
          </a:p>
          <a:p>
            <a:endParaRPr lang="en-US" sz="1400" b="1" dirty="0">
              <a:solidFill>
                <a:schemeClr val="tx1"/>
              </a:solidFill>
            </a:endParaRPr>
          </a:p>
          <a:p>
            <a:r>
              <a:rPr lang="en-US" sz="1400" b="1" dirty="0">
                <a:solidFill>
                  <a:schemeClr val="tx1"/>
                </a:solidFill>
              </a:rPr>
              <a:t>1 min.  </a:t>
            </a:r>
          </a:p>
          <a:p>
            <a:r>
              <a:rPr lang="en-US" sz="1400" b="1" dirty="0">
                <a:solidFill>
                  <a:schemeClr val="tx1"/>
                </a:solidFill>
              </a:rPr>
              <a:t>9:28 to 9:29</a:t>
            </a:r>
          </a:p>
          <a:p>
            <a:endParaRPr lang="en-US" sz="1400" b="1" dirty="0">
              <a:solidFill>
                <a:schemeClr val="tx1"/>
              </a:solidFill>
            </a:endParaRPr>
          </a:p>
          <a:p>
            <a:r>
              <a:rPr lang="en-US" sz="1400" b="1" dirty="0">
                <a:solidFill>
                  <a:schemeClr val="tx1"/>
                </a:solidFill>
              </a:rPr>
              <a:t>State:  We want to be sure </a:t>
            </a:r>
            <a:r>
              <a:rPr lang="en-US" sz="1400" b="1" baseline="0" dirty="0">
                <a:solidFill>
                  <a:schemeClr val="tx1"/>
                </a:solidFill>
              </a:rPr>
              <a:t>principals understand they have an opportunity to write a goal that is specifically about their professional practice.  It should be personal and meaningful to them while tied to the Standards of the Rubric.</a:t>
            </a:r>
          </a:p>
          <a:p>
            <a:endParaRPr lang="en-US" sz="1400" b="1" baseline="0" dirty="0">
              <a:solidFill>
                <a:schemeClr val="tx1"/>
              </a:solidFill>
            </a:endParaRPr>
          </a:p>
          <a:p>
            <a:r>
              <a:rPr lang="en-US" sz="1400" b="1" baseline="0" dirty="0">
                <a:solidFill>
                  <a:schemeClr val="tx1"/>
                </a:solidFill>
              </a:rPr>
              <a:t>The second goal, required by Commissioner’s Rule as of 2017-2018 is a Student Growth Goal.  </a:t>
            </a:r>
          </a:p>
          <a:p>
            <a:endParaRPr lang="en-US" sz="1400" b="1" baseline="0" dirty="0">
              <a:solidFill>
                <a:schemeClr val="tx1"/>
              </a:solidFill>
            </a:endParaRPr>
          </a:p>
          <a:p>
            <a:r>
              <a:rPr lang="en-US" sz="1400" b="1" baseline="0" dirty="0">
                <a:solidFill>
                  <a:schemeClr val="tx1"/>
                </a:solidFill>
              </a:rPr>
              <a:t>For 2017-18 they will be crafting TWO goals—their Practice Goal and their Student Growth Goal.</a:t>
            </a:r>
            <a:endParaRPr lang="en-US" sz="1400" b="1" dirty="0">
              <a:solidFill>
                <a:schemeClr val="tx1"/>
              </a:solidFill>
            </a:endParaRPr>
          </a:p>
          <a:p>
            <a:endParaRPr lang="en-US" sz="1400" dirty="0">
              <a:solidFill>
                <a:schemeClr val="tx1"/>
              </a:solidFill>
            </a:endParaRPr>
          </a:p>
          <a:p>
            <a:endParaRPr lang="en-US" sz="1400"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40FD541B-864C-46A9-9201-7A34908F3A7B}" type="slidenum">
              <a:rPr lang="en-US" smtClean="0"/>
              <a:t>22</a:t>
            </a:fld>
            <a:endParaRPr lang="en-US" dirty="0"/>
          </a:p>
        </p:txBody>
      </p:sp>
    </p:spTree>
    <p:extLst>
      <p:ext uri="{BB962C8B-B14F-4D97-AF65-F5344CB8AC3E}">
        <p14:creationId xmlns:p14="http://schemas.microsoft.com/office/powerpoint/2010/main" val="991657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This is</a:t>
            </a:r>
            <a:r>
              <a:rPr lang="en-US" sz="1400" b="1" baseline="0" dirty="0">
                <a:solidFill>
                  <a:schemeClr val="tx1"/>
                </a:solidFill>
              </a:rPr>
              <a:t> a sample annual goal that could use some “coaching-up” </a:t>
            </a:r>
          </a:p>
          <a:p>
            <a:endParaRPr lang="en-US" sz="1400" b="1" baseline="0" dirty="0">
              <a:solidFill>
                <a:schemeClr val="tx1"/>
              </a:solidFill>
            </a:endParaRPr>
          </a:p>
          <a:p>
            <a:r>
              <a:rPr lang="en-US" sz="1400" b="1" baseline="0" dirty="0">
                <a:solidFill>
                  <a:schemeClr val="tx1"/>
                </a:solidFill>
              </a:rPr>
              <a:t>2 min.  </a:t>
            </a:r>
          </a:p>
          <a:p>
            <a:r>
              <a:rPr lang="en-US" sz="1400" b="1" baseline="0" dirty="0">
                <a:solidFill>
                  <a:schemeClr val="tx1"/>
                </a:solidFill>
              </a:rPr>
              <a:t>9:29 to 9:31</a:t>
            </a:r>
          </a:p>
          <a:p>
            <a:endParaRPr lang="en-US" sz="1400" b="1" baseline="0" dirty="0">
              <a:solidFill>
                <a:schemeClr val="tx1"/>
              </a:solidFill>
            </a:endParaRPr>
          </a:p>
          <a:p>
            <a:r>
              <a:rPr lang="en-US" sz="1400" b="1" baseline="0" dirty="0">
                <a:solidFill>
                  <a:schemeClr val="tx1"/>
                </a:solidFill>
              </a:rPr>
              <a:t>State:  So let’s take a look at this goal… (read goal)  </a:t>
            </a:r>
          </a:p>
          <a:p>
            <a:r>
              <a:rPr lang="en-US" sz="1400" b="1" baseline="0" dirty="0">
                <a:solidFill>
                  <a:schemeClr val="tx1"/>
                </a:solidFill>
              </a:rPr>
              <a:t/>
            </a:r>
            <a:br>
              <a:rPr lang="en-US" sz="1400" b="1" baseline="0" dirty="0">
                <a:solidFill>
                  <a:schemeClr val="tx1"/>
                </a:solidFill>
              </a:rPr>
            </a:br>
            <a:r>
              <a:rPr lang="en-US" sz="1400" b="1" baseline="0" dirty="0">
                <a:solidFill>
                  <a:schemeClr val="tx1"/>
                </a:solidFill>
              </a:rPr>
              <a:t>ASK:   </a:t>
            </a:r>
            <a:r>
              <a:rPr lang="en-US" sz="1400" b="1" i="0" baseline="0" dirty="0">
                <a:solidFill>
                  <a:schemeClr val="tx1"/>
                </a:solidFill>
              </a:rPr>
              <a:t>Do you consider this goal to be more related to an individual principal’s professional growth or is It more related to a District initiative?</a:t>
            </a:r>
          </a:p>
          <a:p>
            <a:endParaRPr lang="en-US" sz="1400" b="1" baseline="0" dirty="0">
              <a:solidFill>
                <a:schemeClr val="tx1"/>
              </a:solidFill>
            </a:endParaRPr>
          </a:p>
          <a:p>
            <a:r>
              <a:rPr lang="en-US" sz="1400" b="1" baseline="0" dirty="0">
                <a:solidFill>
                  <a:schemeClr val="tx1"/>
                </a:solidFill>
              </a:rPr>
              <a:t>Answer:  Most people see this as more related to a district initiative.  It is a worthy goal.  We just want to be sure every principal in Texas has at least one goal that is tied to the development of his or her personal leadership skill and ability.   </a:t>
            </a:r>
          </a:p>
          <a:p>
            <a:endParaRPr lang="en-US" sz="1400" b="1" baseline="0" dirty="0">
              <a:solidFill>
                <a:schemeClr val="tx1"/>
              </a:solidFill>
            </a:endParaRPr>
          </a:p>
          <a:p>
            <a:r>
              <a:rPr lang="en-US" sz="1400" b="1" baseline="0" dirty="0">
                <a:solidFill>
                  <a:schemeClr val="tx1"/>
                </a:solidFill>
              </a:rPr>
              <a:t>State:  This goal could be slightly tweaked to focus in on the skill the principal has identified which is the capacity to EVALUATE implementation of a curriculum.  The criteria that is identified includes students having access to the curriculum and teachers having time to teach the curriculum.</a:t>
            </a:r>
          </a:p>
          <a:p>
            <a:r>
              <a:rPr lang="en-US" sz="1400" b="1" baseline="0" dirty="0">
                <a:solidFill>
                  <a:schemeClr val="tx1"/>
                </a:solidFill>
              </a:rPr>
              <a:t> </a:t>
            </a:r>
          </a:p>
          <a:p>
            <a:endParaRPr lang="en-US" sz="1400" b="1" baseline="0" dirty="0">
              <a:solidFill>
                <a:schemeClr val="tx1"/>
              </a:solidFill>
            </a:endParaRPr>
          </a:p>
          <a:p>
            <a:endParaRPr lang="en-US" sz="1400" b="1" baseline="0"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40FD541B-864C-46A9-9201-7A34908F3A7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913058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Slightly Revised</a:t>
            </a:r>
            <a:r>
              <a:rPr lang="en-US" sz="1400" b="1" baseline="0" dirty="0">
                <a:solidFill>
                  <a:schemeClr val="tx1"/>
                </a:solidFill>
              </a:rPr>
              <a:t> Annual Goal</a:t>
            </a:r>
          </a:p>
          <a:p>
            <a:endParaRPr lang="en-US" sz="1400" b="1" baseline="0" dirty="0">
              <a:solidFill>
                <a:schemeClr val="tx1"/>
              </a:solidFill>
            </a:endParaRPr>
          </a:p>
          <a:p>
            <a:r>
              <a:rPr lang="en-US" sz="1400" b="1" baseline="0" dirty="0">
                <a:solidFill>
                  <a:schemeClr val="tx1"/>
                </a:solidFill>
              </a:rPr>
              <a:t>2 min.</a:t>
            </a:r>
          </a:p>
          <a:p>
            <a:r>
              <a:rPr lang="en-US" sz="1400" b="1" baseline="0" dirty="0">
                <a:solidFill>
                  <a:schemeClr val="tx1"/>
                </a:solidFill>
              </a:rPr>
              <a:t>9:31 to 9:33</a:t>
            </a:r>
          </a:p>
          <a:p>
            <a:endParaRPr lang="en-US" sz="1400" b="1" baseline="0" dirty="0">
              <a:solidFill>
                <a:schemeClr val="tx1"/>
              </a:solidFill>
            </a:endParaRPr>
          </a:p>
          <a:p>
            <a:r>
              <a:rPr lang="en-US" sz="1400" b="1" baseline="0" dirty="0">
                <a:solidFill>
                  <a:schemeClr val="tx1"/>
                </a:solidFill>
              </a:rPr>
              <a:t>State:  Principals draft their personal goals and then meet with their supervisor to discuss.  This is a collaborative process and the supervisor should be comfortable to provide feedback.  In this case, with just a slight adjustment, the Annual Goal becomes more personalized and specific to the skill to be developed.</a:t>
            </a:r>
          </a:p>
          <a:p>
            <a:r>
              <a:rPr lang="en-US" sz="1400" b="1" baseline="0" dirty="0">
                <a:solidFill>
                  <a:schemeClr val="tx1"/>
                </a:solidFill>
              </a:rPr>
              <a:t/>
            </a:r>
            <a:br>
              <a:rPr lang="en-US" sz="1400" b="1" baseline="0" dirty="0">
                <a:solidFill>
                  <a:schemeClr val="tx1"/>
                </a:solidFill>
              </a:rPr>
            </a:br>
            <a:r>
              <a:rPr lang="en-US" sz="1400" b="1" baseline="0" dirty="0">
                <a:solidFill>
                  <a:schemeClr val="tx1"/>
                </a:solidFill>
              </a:rPr>
              <a:t>ASK:   </a:t>
            </a:r>
            <a:r>
              <a:rPr lang="en-US" sz="1400" b="1" i="0" baseline="0" dirty="0">
                <a:solidFill>
                  <a:schemeClr val="tx1"/>
                </a:solidFill>
              </a:rPr>
              <a:t>Do you believe the Leadership Standards and Indicators that have been selected are on target?</a:t>
            </a:r>
          </a:p>
          <a:p>
            <a:endParaRPr lang="en-US" sz="1400" b="1" baseline="0" dirty="0">
              <a:solidFill>
                <a:schemeClr val="tx1"/>
              </a:solidFill>
            </a:endParaRPr>
          </a:p>
          <a:p>
            <a:r>
              <a:rPr lang="en-US" sz="1400" b="1" baseline="0" dirty="0">
                <a:solidFill>
                  <a:schemeClr val="tx1"/>
                </a:solidFill>
              </a:rPr>
              <a:t>ASK:  How about the strategies and actions the principal has identified?  Do you see these as supporting the growth that is desired?</a:t>
            </a:r>
          </a:p>
          <a:p>
            <a:endParaRPr lang="en-US" sz="1400" b="1" baseline="0" dirty="0">
              <a:solidFill>
                <a:schemeClr val="tx1"/>
              </a:solidFill>
            </a:endParaRPr>
          </a:p>
          <a:p>
            <a:r>
              <a:rPr lang="en-US" sz="1400" b="1" baseline="0" dirty="0">
                <a:solidFill>
                  <a:schemeClr val="tx1"/>
                </a:solidFill>
              </a:rPr>
              <a:t>ASK:  How about the time line for achieving the goal—does it appear realistic?</a:t>
            </a:r>
          </a:p>
          <a:p>
            <a:endParaRPr lang="en-US" sz="1400" b="1" baseline="0" dirty="0">
              <a:solidFill>
                <a:schemeClr val="tx1"/>
              </a:solidFill>
            </a:endParaRPr>
          </a:p>
          <a:p>
            <a:r>
              <a:rPr lang="en-US" sz="1400" b="1" baseline="0" dirty="0">
                <a:solidFill>
                  <a:schemeClr val="tx1"/>
                </a:solidFill>
              </a:rPr>
              <a:t>ASK:  Are the resources within reason?</a:t>
            </a:r>
          </a:p>
          <a:p>
            <a:endParaRPr lang="en-US" sz="1400" b="1" baseline="0" dirty="0">
              <a:solidFill>
                <a:schemeClr val="tx1"/>
              </a:solidFill>
            </a:endParaRPr>
          </a:p>
          <a:p>
            <a:r>
              <a:rPr lang="en-US" sz="1400" b="1" baseline="0" dirty="0">
                <a:solidFill>
                  <a:schemeClr val="tx1"/>
                </a:solidFill>
              </a:rPr>
              <a:t>State:  This is the process a supervisor will go through to provide feedback to the principal. </a:t>
            </a:r>
          </a:p>
          <a:p>
            <a:endParaRPr lang="en-US" sz="1400" b="1" baseline="0" dirty="0">
              <a:solidFill>
                <a:schemeClr val="tx1"/>
              </a:solidFill>
            </a:endParaRPr>
          </a:p>
          <a:p>
            <a:r>
              <a:rPr lang="en-US" sz="1400" b="1" baseline="0" dirty="0">
                <a:solidFill>
                  <a:schemeClr val="tx1"/>
                </a:solidFill>
              </a:rPr>
              <a:t>Allow for natural discussion that may arise.</a:t>
            </a:r>
          </a:p>
          <a:p>
            <a:r>
              <a:rPr lang="en-US" sz="1400" b="1" baseline="0" dirty="0">
                <a:solidFill>
                  <a:schemeClr val="tx1"/>
                </a:solidFill>
              </a:rPr>
              <a:t> </a:t>
            </a:r>
          </a:p>
          <a:p>
            <a:endParaRPr lang="en-US" sz="1400" b="1" baseline="0" dirty="0">
              <a:solidFill>
                <a:schemeClr val="tx1"/>
              </a:solidFill>
            </a:endParaRPr>
          </a:p>
          <a:p>
            <a:endParaRPr lang="en-US" sz="1400" b="1" baseline="0"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40FD541B-864C-46A9-9201-7A34908F3A7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721875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Draft a Practice Goal—This can</a:t>
            </a:r>
            <a:r>
              <a:rPr lang="en-US" b="1" baseline="0" dirty="0"/>
              <a:t> be combined with the upcoming break to afford more time.</a:t>
            </a:r>
            <a:endParaRPr lang="en-US" b="1" dirty="0"/>
          </a:p>
          <a:p>
            <a:endParaRPr lang="en-US" b="1" dirty="0"/>
          </a:p>
          <a:p>
            <a:r>
              <a:rPr lang="en-US" b="1" dirty="0"/>
              <a:t>2 min.</a:t>
            </a:r>
            <a:r>
              <a:rPr lang="en-US" b="1" baseline="0" dirty="0"/>
              <a:t>  9:33 to 9:35</a:t>
            </a:r>
          </a:p>
          <a:p>
            <a:r>
              <a:rPr lang="en-US" b="1" baseline="0" dirty="0"/>
              <a:t/>
            </a:r>
            <a:br>
              <a:rPr lang="en-US" b="1" baseline="0" dirty="0"/>
            </a:br>
            <a:r>
              <a:rPr lang="en-US" b="1" baseline="0" dirty="0"/>
              <a:t>State:  Now we are going to draft a professional practice goal from the rubric.  Select something that is meaningful.</a:t>
            </a:r>
          </a:p>
          <a:p>
            <a:r>
              <a:rPr lang="en-US" b="1" dirty="0"/>
              <a:t>Ask:  Was there a Standard that stood out for you</a:t>
            </a:r>
            <a:r>
              <a:rPr lang="is-IS" b="1"/>
              <a:t>…one where you might select a growth goal?</a:t>
            </a:r>
          </a:p>
          <a:p>
            <a:endParaRPr lang="is-IS" b="1"/>
          </a:p>
          <a:p>
            <a:r>
              <a:rPr lang="is-IS" b="1"/>
              <a:t>Direct</a:t>
            </a:r>
            <a:r>
              <a:rPr lang="is-IS" b="1" baseline="0"/>
              <a:t> participants to write a professional practice goal.  </a:t>
            </a:r>
            <a:endParaRPr lang="is-IS" b="1"/>
          </a:p>
          <a:p>
            <a:endParaRPr lang="en-US" b="1" dirty="0"/>
          </a:p>
        </p:txBody>
      </p:sp>
      <p:sp>
        <p:nvSpPr>
          <p:cNvPr id="4" name="Slide Number Placeholder 3"/>
          <p:cNvSpPr>
            <a:spLocks noGrp="1"/>
          </p:cNvSpPr>
          <p:nvPr>
            <p:ph type="sldNum" sz="quarter" idx="10"/>
          </p:nvPr>
        </p:nvSpPr>
        <p:spPr/>
        <p:txBody>
          <a:bodyPr/>
          <a:lstStyle/>
          <a:p>
            <a:fld id="{43EECFA3-1471-4CA6-912C-C72B25F838FE}" type="slidenum">
              <a:rPr lang="en-US" smtClean="0"/>
              <a:t>25</a:t>
            </a:fld>
            <a:endParaRPr lang="en-US" dirty="0"/>
          </a:p>
        </p:txBody>
      </p:sp>
    </p:spTree>
    <p:extLst>
      <p:ext uri="{BB962C8B-B14F-4D97-AF65-F5344CB8AC3E}">
        <p14:creationId xmlns:p14="http://schemas.microsoft.com/office/powerpoint/2010/main" val="2090499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Student Growth:  Consider Root Causes</a:t>
            </a:r>
          </a:p>
          <a:p>
            <a:endParaRPr lang="en-US" sz="1400" b="1" dirty="0">
              <a:solidFill>
                <a:schemeClr val="tx1"/>
              </a:solidFill>
            </a:endParaRPr>
          </a:p>
          <a:p>
            <a:r>
              <a:rPr lang="en-US" sz="1400" b="1" dirty="0">
                <a:solidFill>
                  <a:schemeClr val="tx1"/>
                </a:solidFill>
              </a:rPr>
              <a:t>4 min. </a:t>
            </a:r>
          </a:p>
          <a:p>
            <a:r>
              <a:rPr lang="en-US" sz="1400" b="1" dirty="0">
                <a:solidFill>
                  <a:schemeClr val="tx1"/>
                </a:solidFill>
              </a:rPr>
              <a:t>9:35 to 9:39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State:  </a:t>
            </a:r>
            <a:r>
              <a:rPr lang="en-US" sz="1400" b="1" kern="1200" dirty="0">
                <a:solidFill>
                  <a:schemeClr val="tx1"/>
                </a:solidFill>
                <a:effectLst/>
                <a:latin typeface="+mn-lt"/>
                <a:ea typeface="+mn-ea"/>
                <a:cs typeface="+mn-cs"/>
              </a:rPr>
              <a:t>Beginning with the 2017-2018 school year, student growth will become a component in principal appraisal within the commissioner’s recommended principal appraisal system, the Texas Principal Evaluation and Support System or T-PESS.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The inclusion of a student growth measure allows principals to focus on a particular area of concern as it relates to student performance, capture strategies and actions that should lead to improvement in that area, and assess the impact the principal’s practices and leadership had on the student performance outcome.</a:t>
            </a:r>
          </a:p>
          <a:p>
            <a:r>
              <a:rPr lang="en-US" sz="1400" b="1" kern="1200" dirty="0">
                <a:solidFill>
                  <a:schemeClr val="tx1"/>
                </a:solidFill>
                <a:effectLst/>
                <a:latin typeface="+mn-lt"/>
                <a:ea typeface="+mn-ea"/>
                <a:cs typeface="+mn-cs"/>
              </a:rPr>
              <a:t>For student growth to be a valuable tool in continuous improvement, principal supervisors should keep the following in mind:</a:t>
            </a:r>
          </a:p>
          <a:p>
            <a:pPr marL="285750" lvl="0" indent="-285750">
              <a:buFont typeface="Arial" charset="0"/>
              <a:buChar char="•"/>
            </a:pPr>
            <a:r>
              <a:rPr lang="en-US" sz="1400" b="1" kern="1200" dirty="0">
                <a:solidFill>
                  <a:schemeClr val="tx1"/>
                </a:solidFill>
                <a:effectLst/>
                <a:latin typeface="+mn-lt"/>
                <a:ea typeface="+mn-ea"/>
                <a:cs typeface="+mn-cs"/>
              </a:rPr>
              <a:t>Although it’s called student growth, it is really about principal growth;</a:t>
            </a:r>
          </a:p>
          <a:p>
            <a:pPr marL="285750" lvl="0" indent="-285750">
              <a:buFont typeface="Arial" charset="0"/>
              <a:buChar char="•"/>
            </a:pPr>
            <a:r>
              <a:rPr lang="en-US" sz="1400" b="1" kern="1200" dirty="0">
                <a:solidFill>
                  <a:schemeClr val="tx1"/>
                </a:solidFill>
                <a:effectLst/>
                <a:latin typeface="+mn-lt"/>
                <a:ea typeface="+mn-ea"/>
                <a:cs typeface="+mn-cs"/>
              </a:rPr>
              <a:t>Student growth is not the end in itself – the key to a meaningful student growth goal is the ability to translate the student growth outcomes into feedback on leadership practices;</a:t>
            </a:r>
          </a:p>
          <a:p>
            <a:pPr marL="285750" lvl="0" indent="-285750">
              <a:buFont typeface="Arial" charset="0"/>
              <a:buChar char="•"/>
            </a:pPr>
            <a:r>
              <a:rPr lang="en-US" sz="1400" b="1" kern="1200" dirty="0">
                <a:solidFill>
                  <a:schemeClr val="tx1"/>
                </a:solidFill>
                <a:effectLst/>
                <a:latin typeface="+mn-lt"/>
                <a:ea typeface="+mn-ea"/>
                <a:cs typeface="+mn-cs"/>
              </a:rPr>
              <a:t>Honest assessment of practice, sincere reflection on the approach to planning and implementation, and a commitment to adjusting leadership practices when targets aren’t met are the best ways to improve student growth;</a:t>
            </a:r>
          </a:p>
          <a:p>
            <a:pPr marL="285750" lvl="0" indent="-285750">
              <a:buFont typeface="Arial" charset="0"/>
              <a:buChar char="•"/>
            </a:pPr>
            <a:r>
              <a:rPr lang="en-US" sz="1400" b="1" kern="1200" dirty="0">
                <a:solidFill>
                  <a:schemeClr val="tx1"/>
                </a:solidFill>
                <a:effectLst/>
                <a:latin typeface="+mn-lt"/>
                <a:ea typeface="+mn-ea"/>
                <a:cs typeface="+mn-cs"/>
              </a:rPr>
              <a:t>Ratings are less important than the process of professional growth.</a:t>
            </a:r>
          </a:p>
          <a:p>
            <a:endParaRPr lang="en-US" sz="1400" b="1" dirty="0">
              <a:solidFill>
                <a:schemeClr val="tx1"/>
              </a:solidFill>
            </a:endParaRPr>
          </a:p>
          <a:p>
            <a:r>
              <a:rPr lang="en-US" sz="1400" b="1" dirty="0">
                <a:solidFill>
                  <a:schemeClr val="tx1"/>
                </a:solidFill>
              </a:rPr>
              <a:t>Go over this the slide, point by point.  There is some new learning here as we introduce the idea that a growth goal can be set for a period of time longer than one year and that non-academic that influence student performance can also be considered such as attendance, discipline, etc.  </a:t>
            </a:r>
          </a:p>
          <a:p>
            <a:endParaRPr lang="en-US" sz="1400" b="1" dirty="0">
              <a:solidFill>
                <a:schemeClr val="tx1"/>
              </a:solidFill>
            </a:endParaRPr>
          </a:p>
          <a:p>
            <a:r>
              <a:rPr lang="en-US" sz="1400" b="1" dirty="0">
                <a:solidFill>
                  <a:schemeClr val="tx1"/>
                </a:solidFill>
              </a:rPr>
              <a:t>Allow for audience reaction and brief discussion.</a:t>
            </a:r>
          </a:p>
          <a:p>
            <a:endParaRPr lang="en-US" sz="1600"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40FD541B-864C-46A9-9201-7A34908F3A7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885007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Growth Goal Considerations</a:t>
            </a:r>
          </a:p>
          <a:p>
            <a:endParaRPr lang="en-US" sz="1400" b="1" dirty="0">
              <a:solidFill>
                <a:schemeClr val="tx1"/>
              </a:solidFill>
            </a:endParaRPr>
          </a:p>
          <a:p>
            <a:r>
              <a:rPr lang="en-US" sz="1400" b="1" dirty="0">
                <a:solidFill>
                  <a:schemeClr val="tx1"/>
                </a:solidFill>
              </a:rPr>
              <a:t>2</a:t>
            </a:r>
            <a:r>
              <a:rPr lang="en-US" sz="1400" b="1" baseline="0" dirty="0">
                <a:solidFill>
                  <a:schemeClr val="tx1"/>
                </a:solidFill>
              </a:rPr>
              <a:t> min.  </a:t>
            </a:r>
          </a:p>
          <a:p>
            <a:r>
              <a:rPr lang="en-US" sz="1400" b="1" baseline="0" dirty="0">
                <a:solidFill>
                  <a:schemeClr val="tx1"/>
                </a:solidFill>
              </a:rPr>
              <a:t>9:39 to 9:41</a:t>
            </a:r>
          </a:p>
          <a:p>
            <a:endParaRPr lang="en-US" sz="1400" b="1" baseline="0" dirty="0">
              <a:solidFill>
                <a:schemeClr val="tx1"/>
              </a:solidFill>
            </a:endParaRPr>
          </a:p>
          <a:p>
            <a:r>
              <a:rPr lang="en-US" sz="1400" b="1" baseline="0" dirty="0">
                <a:solidFill>
                  <a:schemeClr val="tx1"/>
                </a:solidFill>
              </a:rPr>
              <a:t>State:  Let’s practice with this idea by considering a realistic scenario regarding AP performance.  </a:t>
            </a:r>
          </a:p>
          <a:p>
            <a:r>
              <a:rPr lang="en-US" sz="1400" b="1" baseline="0" dirty="0">
                <a:solidFill>
                  <a:schemeClr val="tx1"/>
                </a:solidFill>
              </a:rPr>
              <a:t>Ask someone in the audience to read the scenario aloud.</a:t>
            </a:r>
          </a:p>
          <a:p>
            <a:r>
              <a:rPr lang="en-US" sz="1400" b="1" baseline="0" dirty="0">
                <a:solidFill>
                  <a:schemeClr val="tx1"/>
                </a:solidFill>
              </a:rPr>
              <a:t>Ask someone in the audience to read the background information aloud.</a:t>
            </a:r>
          </a:p>
          <a:p>
            <a:endParaRPr lang="en-US" sz="1400" b="1" baseline="0" dirty="0">
              <a:solidFill>
                <a:schemeClr val="tx1"/>
              </a:solidFill>
            </a:endParaRPr>
          </a:p>
          <a:p>
            <a:r>
              <a:rPr lang="en-US" sz="1400" b="1" baseline="0" dirty="0">
                <a:solidFill>
                  <a:schemeClr val="tx1"/>
                </a:solidFill>
              </a:rPr>
              <a:t>Tell them they are going to use this information to conduct a brief root cause analysis.</a:t>
            </a:r>
          </a:p>
          <a:p>
            <a:endParaRPr lang="en-US" sz="1400" b="1"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40FD541B-864C-46A9-9201-7A34908F3A7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965673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Root</a:t>
            </a:r>
            <a:r>
              <a:rPr lang="en-US" sz="1400" b="1" baseline="0" dirty="0">
                <a:solidFill>
                  <a:schemeClr val="tx1"/>
                </a:solidFill>
              </a:rPr>
              <a:t> Cause Analysis Table Discussion</a:t>
            </a:r>
          </a:p>
          <a:p>
            <a:endParaRPr lang="en-US" sz="1400" b="1" baseline="0" dirty="0">
              <a:solidFill>
                <a:schemeClr val="tx1"/>
              </a:solidFill>
            </a:endParaRPr>
          </a:p>
          <a:p>
            <a:r>
              <a:rPr lang="en-US" sz="1400" b="1" dirty="0">
                <a:solidFill>
                  <a:schemeClr val="tx1"/>
                </a:solidFill>
              </a:rPr>
              <a:t>6 min. 3</a:t>
            </a:r>
            <a:r>
              <a:rPr lang="en-US" sz="1400" b="1" baseline="0" dirty="0">
                <a:solidFill>
                  <a:schemeClr val="tx1"/>
                </a:solidFill>
              </a:rPr>
              <a:t> minutes to brainstorm, 3 minutes to share out with large group.</a:t>
            </a:r>
          </a:p>
          <a:p>
            <a:r>
              <a:rPr lang="en-US" sz="1400" b="1" baseline="0" dirty="0">
                <a:solidFill>
                  <a:schemeClr val="tx1"/>
                </a:solidFill>
              </a:rPr>
              <a:t>9:41 to 9:47</a:t>
            </a:r>
          </a:p>
          <a:p>
            <a:endParaRPr lang="en-US" sz="1400" b="1" baseline="0" dirty="0">
              <a:solidFill>
                <a:schemeClr val="tx1"/>
              </a:solidFill>
            </a:endParaRPr>
          </a:p>
          <a:p>
            <a:r>
              <a:rPr lang="en-US" sz="1400" b="1" baseline="0" dirty="0">
                <a:solidFill>
                  <a:schemeClr val="tx1"/>
                </a:solidFill>
              </a:rPr>
              <a:t>State:  Using the information that was provided in the scenario, talk at your tables about some possible root causes that are going on.</a:t>
            </a:r>
          </a:p>
          <a:p>
            <a:r>
              <a:rPr lang="en-US" sz="1400" b="1" baseline="0" dirty="0">
                <a:solidFill>
                  <a:schemeClr val="tx1"/>
                </a:solidFill>
              </a:rPr>
              <a:t>Ask aloud:  What ideas do you have about why scores have remained flat?</a:t>
            </a:r>
          </a:p>
          <a:p>
            <a:r>
              <a:rPr lang="en-US" sz="1400" b="1" baseline="0" dirty="0">
                <a:solidFill>
                  <a:schemeClr val="tx1"/>
                </a:solidFill>
              </a:rPr>
              <a:t>Why do you think participation is not growing?</a:t>
            </a:r>
          </a:p>
          <a:p>
            <a:r>
              <a:rPr lang="en-US" sz="1400" b="1" baseline="0" dirty="0">
                <a:solidFill>
                  <a:schemeClr val="tx1"/>
                </a:solidFill>
              </a:rPr>
              <a:t>Why might minority students be under-represented in these classes?</a:t>
            </a:r>
          </a:p>
          <a:p>
            <a:r>
              <a:rPr lang="en-US" sz="1400" b="1" baseline="0" dirty="0">
                <a:solidFill>
                  <a:schemeClr val="tx1"/>
                </a:solidFill>
              </a:rPr>
              <a:t>You have three minutes to discuss.</a:t>
            </a:r>
          </a:p>
          <a:p>
            <a:endParaRPr lang="en-US" sz="1400" b="1" baseline="0" dirty="0">
              <a:solidFill>
                <a:schemeClr val="tx1"/>
              </a:solidFill>
            </a:endParaRPr>
          </a:p>
          <a:p>
            <a:r>
              <a:rPr lang="en-US" sz="1400" b="1" baseline="0" dirty="0">
                <a:solidFill>
                  <a:schemeClr val="tx1"/>
                </a:solidFill>
              </a:rPr>
              <a:t>After three minutes—have the group share one idea per table—rule of no repeat.  Capture ideas on chart paper.</a:t>
            </a:r>
          </a:p>
          <a:p>
            <a:endParaRPr lang="en-US" sz="1400" b="1" baseline="0" dirty="0">
              <a:solidFill>
                <a:schemeClr val="tx1"/>
              </a:solidFill>
            </a:endParaRPr>
          </a:p>
          <a:p>
            <a:r>
              <a:rPr lang="en-US" sz="1400" b="1" baseline="0" dirty="0">
                <a:solidFill>
                  <a:schemeClr val="tx1"/>
                </a:solidFill>
              </a:rPr>
              <a:t>State:  So these are some of our ideas about why this is happening.  Of course, we will do more research to inform ourselves.</a:t>
            </a:r>
          </a:p>
          <a:p>
            <a:r>
              <a:rPr lang="en-US" sz="1400" b="1" baseline="0" dirty="0">
                <a:solidFill>
                  <a:schemeClr val="tx1"/>
                </a:solidFill>
              </a:rPr>
              <a:t>For our growth goal, we will want to address the multiple areas we believe are limiting progress.   That is why it is best to consider this goal over time.  It is complex and requires purposeful planning and work on many different fronts.</a:t>
            </a:r>
          </a:p>
          <a:p>
            <a:endParaRPr lang="en-US" sz="1400" b="1" baseline="0" dirty="0">
              <a:solidFill>
                <a:schemeClr val="tx1"/>
              </a:solidFill>
            </a:endParaRPr>
          </a:p>
          <a:p>
            <a:endParaRPr lang="en-US" sz="1400" b="1" baseline="0" dirty="0">
              <a:solidFill>
                <a:schemeClr val="tx1"/>
              </a:solidFill>
            </a:endParaRPr>
          </a:p>
          <a:p>
            <a:endParaRPr lang="en-US" sz="1400" b="1" baseline="0" dirty="0">
              <a:solidFill>
                <a:schemeClr val="tx1"/>
              </a:solidFill>
            </a:endParaRPr>
          </a:p>
          <a:p>
            <a:endParaRPr lang="en-US" sz="1400" b="1"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40FD541B-864C-46A9-9201-7A34908F3A7B}"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564499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Sample Long Term Growth Goal</a:t>
            </a:r>
            <a:endParaRPr lang="en-US" sz="1400" b="1" baseline="0" dirty="0">
              <a:solidFill>
                <a:schemeClr val="tx1"/>
              </a:solidFill>
            </a:endParaRPr>
          </a:p>
          <a:p>
            <a:endParaRPr lang="en-US" sz="1400" b="1" baseline="0" dirty="0">
              <a:solidFill>
                <a:schemeClr val="tx1"/>
              </a:solidFill>
            </a:endParaRPr>
          </a:p>
          <a:p>
            <a:r>
              <a:rPr lang="en-US" sz="1400" b="1" baseline="0" dirty="0">
                <a:solidFill>
                  <a:schemeClr val="tx1"/>
                </a:solidFill>
              </a:rPr>
              <a:t>4 min.</a:t>
            </a:r>
          </a:p>
          <a:p>
            <a:r>
              <a:rPr lang="en-US" sz="1400" b="1" baseline="0" dirty="0">
                <a:solidFill>
                  <a:schemeClr val="tx1"/>
                </a:solidFill>
              </a:rPr>
              <a:t>9:47 to 9:51</a:t>
            </a:r>
          </a:p>
          <a:p>
            <a:endParaRPr lang="en-US" sz="1400" b="1" baseline="0" dirty="0">
              <a:solidFill>
                <a:schemeClr val="tx1"/>
              </a:solidFill>
            </a:endParaRPr>
          </a:p>
          <a:p>
            <a:r>
              <a:rPr lang="en-US" sz="1400" b="1" baseline="0" dirty="0">
                <a:solidFill>
                  <a:schemeClr val="tx1"/>
                </a:solidFill>
              </a:rPr>
              <a:t>State:  So here is an example of what one school might determine.  Another campus could come up with a slightly different approach.  Growth goals are specific to the campus and its content. </a:t>
            </a:r>
          </a:p>
          <a:p>
            <a:endParaRPr lang="en-US" sz="1400" b="1" kern="1200" baseline="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As</a:t>
            </a:r>
            <a:r>
              <a:rPr lang="en-US" sz="1400" b="1" kern="1200" baseline="0" dirty="0">
                <a:solidFill>
                  <a:schemeClr val="tx1"/>
                </a:solidFill>
                <a:effectLst/>
                <a:latin typeface="+mn-lt"/>
                <a:ea typeface="+mn-ea"/>
                <a:cs typeface="+mn-cs"/>
              </a:rPr>
              <a:t> we stated before, s</a:t>
            </a:r>
            <a:r>
              <a:rPr lang="en-US" sz="1400" b="1" kern="1200" dirty="0">
                <a:solidFill>
                  <a:schemeClr val="tx1"/>
                </a:solidFill>
                <a:effectLst/>
                <a:latin typeface="+mn-lt"/>
                <a:ea typeface="+mn-ea"/>
                <a:cs typeface="+mn-cs"/>
              </a:rPr>
              <a:t>tudent growth in T-PESS takes the form of a goal.  Principals and their appraisers will use the Goal-Setting Form (or a similar form if the district has created its own Goal-Setting Form) to create a goal related to the improvement of student performance over time.  This is an example of a LOCAL FORM.</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Just like with the practice goal, the student growth goal should detail the strategies and actions the principal will lead to attain the improvement in student performance.  </a:t>
            </a:r>
          </a:p>
          <a:p>
            <a:r>
              <a:rPr lang="en-US" sz="1400" b="1" kern="1200" dirty="0">
                <a:solidFill>
                  <a:schemeClr val="tx1"/>
                </a:solidFill>
                <a:effectLst/>
                <a:latin typeface="+mn-lt"/>
                <a:ea typeface="+mn-ea"/>
                <a:cs typeface="+mn-cs"/>
              </a:rPr>
              <a:t>Also like the practice goal, progress on the student growth goal should be discussed during the middle-of-year conference and end-of-year conference, and principal appraisers should use it as a tool that focuses their coaching conversations with principals.</a:t>
            </a:r>
          </a:p>
          <a:p>
            <a:endParaRPr lang="en-US" sz="1400" b="1" baseline="0" dirty="0">
              <a:solidFill>
                <a:schemeClr val="tx1"/>
              </a:solidFill>
            </a:endParaRPr>
          </a:p>
          <a:p>
            <a:r>
              <a:rPr lang="en-US" sz="1400" b="1" baseline="0" dirty="0">
                <a:solidFill>
                  <a:schemeClr val="tx1"/>
                </a:solidFill>
              </a:rPr>
              <a:t>State:  This example shows a local approach/form that places an emphasis on the metrics that will be used to determine progress and attainment of the student growth goal over the course of three years.  That is acceptable and even necessary for a student growth goal of this magnitude.</a:t>
            </a:r>
          </a:p>
          <a:p>
            <a:endParaRPr lang="en-US" sz="1400" b="1" baseline="0" dirty="0">
              <a:solidFill>
                <a:schemeClr val="tx1"/>
              </a:solidFill>
            </a:endParaRPr>
          </a:p>
          <a:p>
            <a:r>
              <a:rPr lang="en-US" sz="1400" b="1" baseline="0" dirty="0">
                <a:solidFill>
                  <a:schemeClr val="tx1"/>
                </a:solidFill>
              </a:rPr>
              <a:t>For the purposes of the AP scenario we have described, the principal has decided to craft a goal for improving performance  substantially over the next three year.  The principal has used the approach of writing metrics or performance targets over the next three years.  This goal will be revisited multiple times and the plan of action can be revised as needed.</a:t>
            </a:r>
          </a:p>
          <a:p>
            <a:endParaRPr lang="en-US" sz="1400" b="1" baseline="0" dirty="0">
              <a:solidFill>
                <a:schemeClr val="tx1"/>
              </a:solidFill>
            </a:endParaRPr>
          </a:p>
          <a:p>
            <a:r>
              <a:rPr lang="en-US" sz="1400" b="1" baseline="0" dirty="0">
                <a:solidFill>
                  <a:schemeClr val="tx1"/>
                </a:solidFill>
              </a:rPr>
              <a:t>Note:  More support for deepening understanding of student growth goals will be made available on the T-PESS.org website and through T-PESS Tips that are sent out to all districts using T-PESS. </a:t>
            </a:r>
          </a:p>
          <a:p>
            <a:endParaRPr lang="en-US" sz="1400" b="1" baseline="0" dirty="0">
              <a:solidFill>
                <a:schemeClr val="tx1"/>
              </a:solidFill>
            </a:endParaRPr>
          </a:p>
          <a:p>
            <a:r>
              <a:rPr lang="en-US" sz="1400" b="1" baseline="0" dirty="0">
                <a:solidFill>
                  <a:schemeClr val="tx1"/>
                </a:solidFill>
              </a:rPr>
              <a:t/>
            </a:r>
            <a:br>
              <a:rPr lang="en-US" sz="1400" b="1" baseline="0" dirty="0">
                <a:solidFill>
                  <a:schemeClr val="tx1"/>
                </a:solidFill>
              </a:rPr>
            </a:br>
            <a:endParaRPr lang="en-US" sz="1400" b="1" baseline="0" dirty="0">
              <a:solidFill>
                <a:schemeClr val="tx1"/>
              </a:solidFill>
            </a:endParaRPr>
          </a:p>
          <a:p>
            <a:endParaRPr lang="en-US" sz="1400" b="1" baseline="0"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40FD541B-864C-46A9-9201-7A34908F3A7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71789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Overview</a:t>
            </a:r>
            <a:r>
              <a:rPr lang="en-US" b="1" baseline="0" dirty="0"/>
              <a:t> of T-PESS Process</a:t>
            </a:r>
          </a:p>
          <a:p>
            <a:r>
              <a:rPr lang="en-US" b="1" baseline="0" dirty="0"/>
              <a:t>3 min.  8:37 to 3:40</a:t>
            </a:r>
          </a:p>
          <a:p>
            <a:endParaRPr lang="en-US" b="1" baseline="0" dirty="0"/>
          </a:p>
          <a:p>
            <a:r>
              <a:rPr lang="en-US" b="1" baseline="0" dirty="0"/>
              <a:t>Walk through the T-PESS graphic with the audience.</a:t>
            </a:r>
            <a:endParaRPr lang="en-US" b="1" dirty="0"/>
          </a:p>
          <a:p>
            <a:endParaRPr lang="en-US" b="1" dirty="0"/>
          </a:p>
          <a:p>
            <a:r>
              <a:rPr lang="en-US" b="1" dirty="0"/>
              <a:t>State:  The T-PESS process includes various formative steps that results in an annual summary assessment of the principal.  It is intended and best used as a growth-based model based on an annual process of actions and activities that self-assess, establish performance goals, collect and analyze information, and provide constructive feedback resulting in the improvement and refinement of practice. </a:t>
            </a:r>
          </a:p>
          <a:p>
            <a:endParaRPr lang="en-US" b="1" dirty="0"/>
          </a:p>
          <a:p>
            <a:r>
              <a:rPr lang="en-US" b="1" dirty="0"/>
              <a:t>T-PESS is intended to improve the quality and effectiveness of the principal through their personal involvement in the process, along with that of their supervisor or appraiser. </a:t>
            </a:r>
          </a:p>
          <a:p>
            <a:endParaRPr lang="en-US" dirty="0"/>
          </a:p>
        </p:txBody>
      </p:sp>
      <p:sp>
        <p:nvSpPr>
          <p:cNvPr id="4" name="Slide Number Placeholder 3"/>
          <p:cNvSpPr>
            <a:spLocks noGrp="1"/>
          </p:cNvSpPr>
          <p:nvPr>
            <p:ph type="sldNum" sz="quarter" idx="10"/>
          </p:nvPr>
        </p:nvSpPr>
        <p:spPr/>
        <p:txBody>
          <a:bodyPr/>
          <a:lstStyle/>
          <a:p>
            <a:fld id="{51265FB6-EC9D-49D2-AACA-92A240A4735A}" type="slidenum">
              <a:rPr lang="en-US" smtClean="0"/>
              <a:t>3</a:t>
            </a:fld>
            <a:endParaRPr lang="en-US" dirty="0"/>
          </a:p>
        </p:txBody>
      </p:sp>
      <p:sp>
        <p:nvSpPr>
          <p:cNvPr id="5" name="Date Placeholder 4"/>
          <p:cNvSpPr>
            <a:spLocks noGrp="1"/>
          </p:cNvSpPr>
          <p:nvPr>
            <p:ph type="dt" idx="11"/>
          </p:nvPr>
        </p:nvSpPr>
        <p:spPr>
          <a:xfrm>
            <a:off x="3970938" y="0"/>
            <a:ext cx="3037840" cy="466434"/>
          </a:xfrm>
          <a:prstGeom prst="rect">
            <a:avLst/>
          </a:prstGeom>
        </p:spPr>
        <p:txBody>
          <a:bodyPr/>
          <a:lstStyle/>
          <a:p>
            <a:r>
              <a:rPr lang="en-US" dirty="0"/>
              <a:t>9/2016</a:t>
            </a:r>
          </a:p>
        </p:txBody>
      </p:sp>
      <p:sp>
        <p:nvSpPr>
          <p:cNvPr id="6" name="Header Placeholder 5"/>
          <p:cNvSpPr>
            <a:spLocks noGrp="1"/>
          </p:cNvSpPr>
          <p:nvPr>
            <p:ph type="hdr" sz="quarter" idx="12"/>
          </p:nvPr>
        </p:nvSpPr>
        <p:spPr>
          <a:xfrm>
            <a:off x="0" y="0"/>
            <a:ext cx="3037840" cy="466434"/>
          </a:xfrm>
          <a:prstGeom prst="rect">
            <a:avLst/>
          </a:prstGeom>
        </p:spPr>
        <p:txBody>
          <a:bodyPr/>
          <a:lstStyle/>
          <a:p>
            <a:r>
              <a:rPr lang="en-US" dirty="0"/>
              <a:t>Principal Orientation-PPT</a:t>
            </a:r>
          </a:p>
        </p:txBody>
      </p:sp>
    </p:spTree>
    <p:extLst>
      <p:ext uri="{BB962C8B-B14F-4D97-AF65-F5344CB8AC3E}">
        <p14:creationId xmlns:p14="http://schemas.microsoft.com/office/powerpoint/2010/main" val="1440082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Arial" charset="0"/>
                <a:ea typeface="Arial" charset="0"/>
                <a:cs typeface="Arial" charset="0"/>
              </a:rPr>
              <a:t>Think About</a:t>
            </a:r>
            <a:r>
              <a:rPr lang="en-US" sz="1400" b="1" baseline="0" dirty="0">
                <a:latin typeface="Arial" charset="0"/>
                <a:ea typeface="Arial" charset="0"/>
                <a:cs typeface="Arial" charset="0"/>
              </a:rPr>
              <a:t> a Long Term Student Growth Goal</a:t>
            </a:r>
            <a:endParaRPr lang="en-US" sz="1400" b="1" dirty="0">
              <a:latin typeface="Arial" charset="0"/>
              <a:ea typeface="Arial" charset="0"/>
              <a:cs typeface="Arial" charset="0"/>
            </a:endParaRPr>
          </a:p>
          <a:p>
            <a:endParaRPr lang="en-US" sz="1400" b="1" dirty="0">
              <a:latin typeface="Arial" charset="0"/>
              <a:ea typeface="Arial" charset="0"/>
              <a:cs typeface="Arial" charset="0"/>
            </a:endParaRPr>
          </a:p>
          <a:p>
            <a:r>
              <a:rPr lang="en-US" sz="1400" b="1" dirty="0">
                <a:latin typeface="Arial" charset="0"/>
                <a:ea typeface="Arial" charset="0"/>
                <a:cs typeface="Arial" charset="0"/>
              </a:rPr>
              <a:t>2 min.</a:t>
            </a:r>
          </a:p>
          <a:p>
            <a:r>
              <a:rPr lang="en-US" sz="1400" b="1" dirty="0">
                <a:latin typeface="Arial" charset="0"/>
                <a:ea typeface="Arial" charset="0"/>
                <a:cs typeface="Arial" charset="0"/>
              </a:rPr>
              <a:t>9:51 to 9:53</a:t>
            </a:r>
          </a:p>
          <a:p>
            <a:endParaRPr lang="en-US" sz="1400" b="1" dirty="0">
              <a:latin typeface="Arial" charset="0"/>
              <a:ea typeface="Arial" charset="0"/>
              <a:cs typeface="Arial" charset="0"/>
            </a:endParaRPr>
          </a:p>
          <a:p>
            <a:r>
              <a:rPr lang="en-US" sz="1400" b="1" dirty="0">
                <a:latin typeface="Arial" charset="0"/>
                <a:ea typeface="Arial" charset="0"/>
                <a:cs typeface="Arial" charset="0"/>
              </a:rPr>
              <a:t>We want to allow participants an</a:t>
            </a:r>
            <a:r>
              <a:rPr lang="en-US" sz="1400" b="1" baseline="0" dirty="0">
                <a:latin typeface="Arial" charset="0"/>
                <a:ea typeface="Arial" charset="0"/>
                <a:cs typeface="Arial" charset="0"/>
              </a:rPr>
              <a:t> opportunity to consider possible long term growth goals.  At this point, we expect people will be grappling a bit—so the discussion at the table will help people make sense and personal meaning out of the concept.</a:t>
            </a:r>
            <a:endParaRPr lang="en-US" sz="1400" b="1" dirty="0">
              <a:latin typeface="Arial" charset="0"/>
              <a:ea typeface="Arial" charset="0"/>
              <a:cs typeface="Arial" charset="0"/>
            </a:endParaRPr>
          </a:p>
          <a:p>
            <a:endParaRPr lang="en-US" sz="1400" b="1" dirty="0">
              <a:latin typeface="Arial" charset="0"/>
              <a:ea typeface="Arial" charset="0"/>
              <a:cs typeface="Arial" charset="0"/>
            </a:endParaRPr>
          </a:p>
          <a:p>
            <a:r>
              <a:rPr lang="en-US" sz="1400" b="1" dirty="0">
                <a:latin typeface="Arial" charset="0"/>
                <a:ea typeface="Arial" charset="0"/>
                <a:cs typeface="Arial" charset="0"/>
              </a:rPr>
              <a:t>State:  To communicate urgency and prompt the kind of change our students need, long term growth goals must be both </a:t>
            </a:r>
            <a:r>
              <a:rPr lang="en-US" sz="1400" b="1" u="sng" dirty="0">
                <a:latin typeface="Arial" charset="0"/>
                <a:ea typeface="Arial" charset="0"/>
                <a:cs typeface="Arial" charset="0"/>
              </a:rPr>
              <a:t>ambitious</a:t>
            </a:r>
            <a:r>
              <a:rPr lang="en-US" sz="1400" b="1" dirty="0">
                <a:latin typeface="Arial" charset="0"/>
                <a:ea typeface="Arial" charset="0"/>
                <a:cs typeface="Arial" charset="0"/>
              </a:rPr>
              <a:t> and </a:t>
            </a:r>
            <a:r>
              <a:rPr lang="en-US" sz="1400" b="1" u="sng" dirty="0">
                <a:latin typeface="Arial" charset="0"/>
                <a:ea typeface="Arial" charset="0"/>
                <a:cs typeface="Arial" charset="0"/>
              </a:rPr>
              <a:t>attainable</a:t>
            </a:r>
            <a:r>
              <a:rPr lang="en-US" sz="1400" b="1" dirty="0">
                <a:latin typeface="Arial" charset="0"/>
                <a:ea typeface="Arial" charset="0"/>
                <a:cs typeface="Arial" charset="0"/>
              </a:rPr>
              <a:t>. </a:t>
            </a:r>
          </a:p>
          <a:p>
            <a:endParaRPr lang="en-US" sz="1400" b="1" dirty="0">
              <a:latin typeface="Arial" charset="0"/>
              <a:ea typeface="Arial" charset="0"/>
              <a:cs typeface="Arial" charset="0"/>
            </a:endParaRPr>
          </a:p>
          <a:p>
            <a:r>
              <a:rPr lang="en-US" sz="1400" b="1" dirty="0">
                <a:latin typeface="Arial" charset="0"/>
                <a:ea typeface="Arial" charset="0"/>
                <a:cs typeface="Arial" charset="0"/>
              </a:rPr>
              <a:t>This means the principal may identify an area that he or she knows needs to improve faster than the school has been improving in recent years.</a:t>
            </a:r>
          </a:p>
          <a:p>
            <a:endParaRPr lang="en-US" sz="1400" b="1" dirty="0">
              <a:latin typeface="Arial" charset="0"/>
              <a:ea typeface="Arial" charset="0"/>
              <a:cs typeface="Arial" charset="0"/>
            </a:endParaRPr>
          </a:p>
          <a:p>
            <a:r>
              <a:rPr lang="en-US" sz="1400" b="1" dirty="0">
                <a:latin typeface="Arial" charset="0"/>
                <a:ea typeface="Arial" charset="0"/>
                <a:cs typeface="Arial" charset="0"/>
              </a:rPr>
              <a:t>The timeline for reaching student growth goals matters. A shorter timeline can make a goal more ambitious, conversely, giving a principal more time to reach a growth goal makes that goal more attainable. </a:t>
            </a:r>
          </a:p>
          <a:p>
            <a:endParaRPr lang="en-US" sz="1400" b="1" dirty="0">
              <a:latin typeface="Arial" charset="0"/>
              <a:ea typeface="Arial" charset="0"/>
              <a:cs typeface="Arial" charset="0"/>
            </a:endParaRPr>
          </a:p>
          <a:p>
            <a:r>
              <a:rPr lang="en-US" sz="1400" b="1" dirty="0">
                <a:latin typeface="Arial" charset="0"/>
                <a:ea typeface="Arial" charset="0"/>
                <a:cs typeface="Arial" charset="0"/>
              </a:rPr>
              <a:t>Note:  It is important to balance ambition and attainability.</a:t>
            </a:r>
          </a:p>
          <a:p>
            <a:endParaRPr lang="en-US" dirty="0"/>
          </a:p>
        </p:txBody>
      </p:sp>
      <p:sp>
        <p:nvSpPr>
          <p:cNvPr id="4" name="Slide Number Placeholder 3"/>
          <p:cNvSpPr>
            <a:spLocks noGrp="1"/>
          </p:cNvSpPr>
          <p:nvPr>
            <p:ph type="sldNum" sz="quarter" idx="10"/>
          </p:nvPr>
        </p:nvSpPr>
        <p:spPr/>
        <p:txBody>
          <a:bodyPr/>
          <a:lstStyle/>
          <a:p>
            <a:fld id="{43EECFA3-1471-4CA6-912C-C72B25F838FE}" type="slidenum">
              <a:rPr lang="en-US" smtClean="0"/>
              <a:t>30</a:t>
            </a:fld>
            <a:endParaRPr lang="en-US" dirty="0"/>
          </a:p>
        </p:txBody>
      </p:sp>
    </p:spTree>
    <p:extLst>
      <p:ext uri="{BB962C8B-B14F-4D97-AF65-F5344CB8AC3E}">
        <p14:creationId xmlns:p14="http://schemas.microsoft.com/office/powerpoint/2010/main" val="1027820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Long</a:t>
            </a:r>
            <a:r>
              <a:rPr lang="en-US" sz="1400" b="1" baseline="0" dirty="0"/>
              <a:t> Term Goal Practice</a:t>
            </a:r>
          </a:p>
          <a:p>
            <a:endParaRPr lang="en-US" sz="1400" b="1" dirty="0"/>
          </a:p>
          <a:p>
            <a:r>
              <a:rPr lang="en-US" sz="1400" b="1" dirty="0"/>
              <a:t>2 min.</a:t>
            </a:r>
          </a:p>
          <a:p>
            <a:r>
              <a:rPr lang="en-US" sz="1400" b="1" dirty="0"/>
              <a:t>9:53 to 9:55</a:t>
            </a:r>
          </a:p>
          <a:p>
            <a:endParaRPr lang="en-US" sz="1400" b="1" dirty="0"/>
          </a:p>
          <a:p>
            <a:r>
              <a:rPr lang="en-US" sz="1400" b="1" dirty="0"/>
              <a:t>Walk the participants</a:t>
            </a:r>
            <a:r>
              <a:rPr lang="en-US" sz="1400" b="1" baseline="0" dirty="0"/>
              <a:t> through this series of questions.  Ask them to think about their own campus or a campus they supervise.  </a:t>
            </a:r>
            <a:endParaRPr lang="en-US" sz="1400" b="1" dirty="0"/>
          </a:p>
          <a:p>
            <a:endParaRPr lang="en-US" sz="1400" b="1" dirty="0"/>
          </a:p>
          <a:p>
            <a:r>
              <a:rPr lang="en-US" sz="1400" b="1" dirty="0"/>
              <a:t>Ask:  If my school were to continue to make gains similar to those we’ve made in recent years, will we be making good progress?</a:t>
            </a:r>
          </a:p>
          <a:p>
            <a:r>
              <a:rPr lang="en-US" sz="1400" b="1" dirty="0"/>
              <a:t>CLICK</a:t>
            </a:r>
          </a:p>
          <a:p>
            <a:endParaRPr lang="en-US" sz="1400" b="1" dirty="0"/>
          </a:p>
          <a:p>
            <a:r>
              <a:rPr lang="en-US" sz="1400" b="1" dirty="0"/>
              <a:t>Ask:  If not, are there other factors that are impeding our progress such as attendance, or lack of curriculum or discipline concerns?  </a:t>
            </a:r>
          </a:p>
          <a:p>
            <a:r>
              <a:rPr lang="en-US" sz="1400" b="1" dirty="0"/>
              <a:t>CLICK</a:t>
            </a:r>
          </a:p>
          <a:p>
            <a:endParaRPr lang="en-US" sz="1400" b="1" dirty="0"/>
          </a:p>
          <a:p>
            <a:r>
              <a:rPr lang="en-US" sz="1400" b="1" dirty="0"/>
              <a:t>Ask:</a:t>
            </a:r>
            <a:r>
              <a:rPr lang="en-US" sz="1400" b="1" baseline="0" dirty="0"/>
              <a:t>  </a:t>
            </a:r>
            <a:r>
              <a:rPr lang="en-US" sz="1400" b="1" dirty="0"/>
              <a:t>Any of these could be the focus of a long-term growth goal along with academic issues such as improving the number of students taking advanced math or CTE courses.</a:t>
            </a:r>
          </a:p>
          <a:p>
            <a:endParaRPr lang="en-US" sz="1400" b="1" dirty="0"/>
          </a:p>
        </p:txBody>
      </p:sp>
      <p:sp>
        <p:nvSpPr>
          <p:cNvPr id="4" name="Slide Number Placeholder 3"/>
          <p:cNvSpPr>
            <a:spLocks noGrp="1"/>
          </p:cNvSpPr>
          <p:nvPr>
            <p:ph type="sldNum" sz="quarter" idx="10"/>
          </p:nvPr>
        </p:nvSpPr>
        <p:spPr/>
        <p:txBody>
          <a:bodyPr/>
          <a:lstStyle/>
          <a:p>
            <a:fld id="{43EECFA3-1471-4CA6-912C-C72B25F838FE}" type="slidenum">
              <a:rPr lang="en-US" smtClean="0"/>
              <a:t>31</a:t>
            </a:fld>
            <a:endParaRPr lang="en-US" dirty="0"/>
          </a:p>
        </p:txBody>
      </p:sp>
    </p:spTree>
    <p:extLst>
      <p:ext uri="{BB962C8B-B14F-4D97-AF65-F5344CB8AC3E}">
        <p14:creationId xmlns:p14="http://schemas.microsoft.com/office/powerpoint/2010/main" val="366730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Partner Discussion Re: Long Term Student Growth Ideas</a:t>
            </a:r>
          </a:p>
          <a:p>
            <a:endParaRPr lang="en-US" sz="1400" b="1" dirty="0"/>
          </a:p>
          <a:p>
            <a:r>
              <a:rPr lang="en-US" sz="1400" b="1" dirty="0"/>
              <a:t>3 min.  </a:t>
            </a:r>
          </a:p>
          <a:p>
            <a:r>
              <a:rPr lang="en-US" sz="1400" b="1" dirty="0"/>
              <a:t>9:55 to 9:58</a:t>
            </a:r>
          </a:p>
          <a:p>
            <a:endParaRPr lang="en-US" sz="1400" b="1" dirty="0"/>
          </a:p>
          <a:p>
            <a:r>
              <a:rPr lang="en-US" sz="1400" b="1" dirty="0"/>
              <a:t>We want to allow</a:t>
            </a:r>
            <a:r>
              <a:rPr lang="en-US" sz="1400" b="1" baseline="0" dirty="0"/>
              <a:t> the audience time to really think about long term goals.  They do not have to be certain of their goal at this time, but should have some practice with considering ideas and applying the idea of accomplishing a goal over time—short term, mid-way, and final assessment.</a:t>
            </a:r>
            <a:endParaRPr lang="en-US" sz="1400" b="1" dirty="0"/>
          </a:p>
          <a:p>
            <a:endParaRPr lang="en-US" sz="1400" b="1" dirty="0"/>
          </a:p>
          <a:p>
            <a:r>
              <a:rPr lang="en-US" sz="1400" b="1" dirty="0"/>
              <a:t>State:  Turn and talk with a neighbor about a possible student growth area for long-term focus.  </a:t>
            </a:r>
          </a:p>
          <a:p>
            <a:endParaRPr lang="en-US" sz="1400" b="1" dirty="0"/>
          </a:p>
          <a:p>
            <a:r>
              <a:rPr lang="en-US" sz="1400" b="1" dirty="0"/>
              <a:t>The duration of the goal will depend on what is to be accomplished.  </a:t>
            </a:r>
          </a:p>
          <a:p>
            <a:endParaRPr lang="en-US" sz="1400" b="1" dirty="0"/>
          </a:p>
          <a:p>
            <a:r>
              <a:rPr lang="en-US" sz="1400" b="1" dirty="0"/>
              <a:t>The goal will include short term, mid-way, and long term metrics—or measurement over time.</a:t>
            </a:r>
          </a:p>
          <a:p>
            <a:pPr marL="0" indent="0">
              <a:buNone/>
            </a:pPr>
            <a:endParaRPr lang="en-US" sz="1400" b="1" dirty="0"/>
          </a:p>
          <a:p>
            <a:pPr marL="0" indent="0">
              <a:buNone/>
            </a:pPr>
            <a:r>
              <a:rPr lang="en-US" sz="1400" b="1" dirty="0">
                <a:solidFill>
                  <a:srgbClr val="C00000"/>
                </a:solidFill>
              </a:rPr>
              <a:t>Ask:  What ideas come to mind about possible student growth goals?  Just come up with one or two possibilities to share.  </a:t>
            </a:r>
          </a:p>
          <a:p>
            <a:endParaRPr lang="en-US" sz="1400" b="1" dirty="0"/>
          </a:p>
        </p:txBody>
      </p:sp>
      <p:sp>
        <p:nvSpPr>
          <p:cNvPr id="4" name="Slide Number Placeholder 3"/>
          <p:cNvSpPr>
            <a:spLocks noGrp="1"/>
          </p:cNvSpPr>
          <p:nvPr>
            <p:ph type="sldNum" sz="quarter" idx="10"/>
          </p:nvPr>
        </p:nvSpPr>
        <p:spPr/>
        <p:txBody>
          <a:bodyPr/>
          <a:lstStyle/>
          <a:p>
            <a:fld id="{43EECFA3-1471-4CA6-912C-C72B25F838FE}" type="slidenum">
              <a:rPr lang="en-US" smtClean="0"/>
              <a:t>32</a:t>
            </a:fld>
            <a:endParaRPr lang="en-US" dirty="0"/>
          </a:p>
        </p:txBody>
      </p:sp>
    </p:spTree>
    <p:extLst>
      <p:ext uri="{BB962C8B-B14F-4D97-AF65-F5344CB8AC3E}">
        <p14:creationId xmlns:p14="http://schemas.microsoft.com/office/powerpoint/2010/main" val="835556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State: Part</a:t>
            </a:r>
            <a:r>
              <a:rPr lang="en-US" sz="1400" b="1" baseline="0" dirty="0">
                <a:solidFill>
                  <a:schemeClr val="tx1"/>
                </a:solidFill>
              </a:rPr>
              <a:t> of the Goal-Setting process involves determine which sources of evidence will best help determine goal attainment. There are multiple forms of evidence that can be collected throughout the year.  It is very important to identify and discuss the artifacts / evidence that will be essential to determining goal attainment in the beginning of year conference.</a:t>
            </a:r>
          </a:p>
          <a:p>
            <a:endParaRPr lang="en-US" sz="1400" b="1" baseline="0" dirty="0">
              <a:solidFill>
                <a:schemeClr val="tx1"/>
              </a:solidFill>
            </a:endParaRPr>
          </a:p>
          <a:p>
            <a:r>
              <a:rPr lang="en-US" sz="1400" b="1" baseline="0" dirty="0">
                <a:solidFill>
                  <a:schemeClr val="tx1"/>
                </a:solidFill>
              </a:rPr>
              <a:t>1  min. </a:t>
            </a:r>
          </a:p>
          <a:p>
            <a:endParaRPr lang="en-US" sz="1400" b="1" baseline="0" dirty="0">
              <a:solidFill>
                <a:schemeClr val="tx1"/>
              </a:solidFill>
            </a:endParaRPr>
          </a:p>
          <a:p>
            <a:r>
              <a:rPr lang="en-US" sz="1400" b="1" baseline="0" dirty="0">
                <a:solidFill>
                  <a:schemeClr val="tx1"/>
                </a:solidFill>
              </a:rPr>
              <a:t>9:58 to 9:59</a:t>
            </a:r>
          </a:p>
          <a:p>
            <a:endParaRPr lang="en-US" sz="1400" b="1" baseline="0" dirty="0">
              <a:solidFill>
                <a:schemeClr val="tx1"/>
              </a:solidFill>
            </a:endParaRPr>
          </a:p>
          <a:p>
            <a:r>
              <a:rPr lang="en-US" sz="1400" b="1" baseline="0" dirty="0">
                <a:solidFill>
                  <a:schemeClr val="tx1"/>
                </a:solidFill>
              </a:rPr>
              <a:t>Notes - Review this slide with participants carefully.  We know from pilot year districts that there are many questions around artifacts and evidence.  </a:t>
            </a:r>
          </a:p>
          <a:p>
            <a:endParaRPr lang="en-US" sz="1400" b="1" baseline="0" dirty="0">
              <a:solidFill>
                <a:schemeClr val="tx1"/>
              </a:solidFill>
            </a:endParaRPr>
          </a:p>
          <a:p>
            <a:r>
              <a:rPr lang="en-US" sz="1400" b="1" baseline="0" dirty="0">
                <a:solidFill>
                  <a:schemeClr val="tx1"/>
                </a:solidFill>
              </a:rPr>
              <a:t>Cover each type of evidence:   Direct Observation, Indirect Observation, Artifacts and School Data—read through the description on the PPT.</a:t>
            </a:r>
          </a:p>
          <a:p>
            <a:endParaRPr lang="en-US" sz="1400" b="1" baseline="0" dirty="0">
              <a:solidFill>
                <a:schemeClr val="tx1"/>
              </a:solidFill>
            </a:endParaRPr>
          </a:p>
          <a:p>
            <a:endParaRPr lang="en-US" sz="1400" b="1" baseline="0" dirty="0">
              <a:solidFill>
                <a:schemeClr val="tx1"/>
              </a:solidFill>
            </a:endParaRPr>
          </a:p>
          <a:p>
            <a:endParaRPr lang="en-US" sz="1400" b="0"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40FD541B-864C-46A9-9201-7A34908F3A7B}" type="slidenum">
              <a:rPr lang="en-US" smtClean="0"/>
              <a:t>33</a:t>
            </a:fld>
            <a:endParaRPr lang="en-US" dirty="0"/>
          </a:p>
        </p:txBody>
      </p:sp>
    </p:spTree>
    <p:extLst>
      <p:ext uri="{BB962C8B-B14F-4D97-AF65-F5344CB8AC3E}">
        <p14:creationId xmlns:p14="http://schemas.microsoft.com/office/powerpoint/2010/main" val="2256253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106738" y="207963"/>
            <a:ext cx="3082925" cy="2312987"/>
          </a:xfrm>
          <a:prstGeom prst="rect">
            <a:avLst/>
          </a:prstGeo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xfrm>
            <a:off x="413174" y="2560818"/>
            <a:ext cx="8470053" cy="403485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dirty="0">
                <a:solidFill>
                  <a:schemeClr val="tx1"/>
                </a:solidFill>
              </a:rPr>
              <a:t>Here</a:t>
            </a:r>
            <a:r>
              <a:rPr lang="en-US" altLang="en-US" sz="1400" b="1" baseline="0" dirty="0">
                <a:solidFill>
                  <a:schemeClr val="tx1"/>
                </a:solidFill>
              </a:rPr>
              <a:t> are some more p</a:t>
            </a:r>
            <a:r>
              <a:rPr lang="en-US" altLang="en-US" sz="1400" b="1" dirty="0">
                <a:solidFill>
                  <a:schemeClr val="tx1"/>
                </a:solidFill>
              </a:rPr>
              <a:t>ossible artifacts</a:t>
            </a:r>
            <a:r>
              <a:rPr lang="en-US" altLang="en-US" sz="1400" b="1" baseline="0" dirty="0">
                <a:solidFill>
                  <a:schemeClr val="tx1"/>
                </a:solidFill>
              </a:rPr>
              <a:t> for administrators </a:t>
            </a:r>
          </a:p>
          <a:p>
            <a:endParaRPr lang="en-US" altLang="en-US" sz="1400" b="1" baseline="0" dirty="0">
              <a:solidFill>
                <a:schemeClr val="tx1"/>
              </a:solidFill>
            </a:endParaRPr>
          </a:p>
          <a:p>
            <a:r>
              <a:rPr lang="en-US" altLang="en-US" sz="1400" b="1" baseline="0" dirty="0">
                <a:solidFill>
                  <a:schemeClr val="tx1"/>
                </a:solidFill>
              </a:rPr>
              <a:t>2 min. </a:t>
            </a:r>
          </a:p>
          <a:p>
            <a:endParaRPr lang="en-US" altLang="en-US" sz="1400" b="1" baseline="0" dirty="0">
              <a:solidFill>
                <a:schemeClr val="tx1"/>
              </a:solidFill>
            </a:endParaRPr>
          </a:p>
          <a:p>
            <a:r>
              <a:rPr lang="en-US" altLang="en-US" sz="1400" b="1" baseline="0" dirty="0">
                <a:solidFill>
                  <a:schemeClr val="tx1"/>
                </a:solidFill>
              </a:rPr>
              <a:t>9:59 to 10:01</a:t>
            </a:r>
          </a:p>
          <a:p>
            <a:endParaRPr lang="en-US" altLang="en-US" sz="1400" b="1" baseline="0" dirty="0">
              <a:solidFill>
                <a:schemeClr val="tx1"/>
              </a:solidFill>
            </a:endParaRPr>
          </a:p>
          <a:p>
            <a:r>
              <a:rPr lang="en-US" altLang="en-US" sz="1400" b="1" baseline="0" dirty="0">
                <a:solidFill>
                  <a:schemeClr val="tx1"/>
                </a:solidFill>
              </a:rPr>
              <a:t>State:  </a:t>
            </a:r>
            <a:r>
              <a:rPr lang="en-US" altLang="en-US" sz="1400" b="1" dirty="0">
                <a:solidFill>
                  <a:schemeClr val="tx1"/>
                </a:solidFill>
              </a:rPr>
              <a:t>Artifacts</a:t>
            </a:r>
            <a:r>
              <a:rPr lang="en-US" altLang="en-US" sz="1400" b="1" baseline="0" dirty="0">
                <a:solidFill>
                  <a:schemeClr val="tx1"/>
                </a:solidFill>
              </a:rPr>
              <a:t> should be naturally occurring.  Principals are NOT creating portfolios.  Each site visit (Step 4 and ongoing) conducted by a supervisor is an opportunity to review artifacts and make observations for goal attainment and the T-PESS Standards.</a:t>
            </a:r>
          </a:p>
          <a:p>
            <a:endParaRPr lang="en-US" altLang="en-US" sz="1400" b="1" baseline="0" dirty="0">
              <a:solidFill>
                <a:schemeClr val="tx1"/>
              </a:solidFill>
            </a:endParaRPr>
          </a:p>
          <a:p>
            <a:r>
              <a:rPr lang="en-US" altLang="en-US" sz="1400" b="1" baseline="0" dirty="0">
                <a:solidFill>
                  <a:schemeClr val="tx1"/>
                </a:solidFill>
              </a:rPr>
              <a:t>Invite participants to review this slide on their own.</a:t>
            </a:r>
          </a:p>
          <a:p>
            <a:endParaRPr lang="en-US" altLang="en-US" sz="1400" b="1" baseline="0" dirty="0">
              <a:solidFill>
                <a:schemeClr val="tx1"/>
              </a:solidFill>
            </a:endParaRPr>
          </a:p>
          <a:p>
            <a:r>
              <a:rPr lang="en-US" altLang="en-US" sz="1400" b="1" baseline="0" dirty="0">
                <a:solidFill>
                  <a:schemeClr val="tx1"/>
                </a:solidFill>
              </a:rPr>
              <a:t>Ask:  What might you add to this list of possible artifacts?  Process with the large group.</a:t>
            </a:r>
          </a:p>
          <a:p>
            <a:endParaRPr lang="en-US" altLang="en-US" dirty="0">
              <a:solidFill>
                <a:schemeClr val="tx1"/>
              </a:solidFill>
            </a:endParaRPr>
          </a:p>
        </p:txBody>
      </p:sp>
      <p:sp>
        <p:nvSpPr>
          <p:cNvPr id="45060" name="Slide Number Placeholder 4"/>
          <p:cNvSpPr>
            <a:spLocks noGrp="1"/>
          </p:cNvSpPr>
          <p:nvPr>
            <p:ph type="sldNum" sz="quarter" idx="5"/>
          </p:nvPr>
        </p:nvSpPr>
        <p:spPr bwMode="auto">
          <a:xfrm>
            <a:off x="5265810" y="6651885"/>
            <a:ext cx="4028440" cy="20611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4852" indent="-282635" eaLnBrk="0" hangingPunct="0">
              <a:defRPr>
                <a:solidFill>
                  <a:schemeClr val="tx1"/>
                </a:solidFill>
                <a:latin typeface="Arial" pitchFamily="34" charset="0"/>
                <a:cs typeface="Arial" pitchFamily="34" charset="0"/>
              </a:defRPr>
            </a:lvl2pPr>
            <a:lvl3pPr marL="1130541" indent="-226108" eaLnBrk="0" hangingPunct="0">
              <a:defRPr>
                <a:solidFill>
                  <a:schemeClr val="tx1"/>
                </a:solidFill>
                <a:latin typeface="Arial" pitchFamily="34" charset="0"/>
                <a:cs typeface="Arial" pitchFamily="34" charset="0"/>
              </a:defRPr>
            </a:lvl3pPr>
            <a:lvl4pPr marL="1582758" indent="-226108" eaLnBrk="0" hangingPunct="0">
              <a:defRPr>
                <a:solidFill>
                  <a:schemeClr val="tx1"/>
                </a:solidFill>
                <a:latin typeface="Arial" pitchFamily="34" charset="0"/>
                <a:cs typeface="Arial" pitchFamily="34" charset="0"/>
              </a:defRPr>
            </a:lvl4pPr>
            <a:lvl5pPr marL="2034974" indent="-226108" eaLnBrk="0" hangingPunct="0">
              <a:defRPr>
                <a:solidFill>
                  <a:schemeClr val="tx1"/>
                </a:solidFill>
                <a:latin typeface="Arial" pitchFamily="34" charset="0"/>
                <a:cs typeface="Arial" pitchFamily="34" charset="0"/>
              </a:defRPr>
            </a:lvl5pPr>
            <a:lvl6pPr marL="2487191" indent="-226108" eaLnBrk="0" fontAlgn="base" hangingPunct="0">
              <a:spcBef>
                <a:spcPct val="0"/>
              </a:spcBef>
              <a:spcAft>
                <a:spcPct val="0"/>
              </a:spcAft>
              <a:defRPr>
                <a:solidFill>
                  <a:schemeClr val="tx1"/>
                </a:solidFill>
                <a:latin typeface="Arial" pitchFamily="34" charset="0"/>
                <a:cs typeface="Arial" pitchFamily="34" charset="0"/>
              </a:defRPr>
            </a:lvl6pPr>
            <a:lvl7pPr marL="2939407" indent="-226108" eaLnBrk="0" fontAlgn="base" hangingPunct="0">
              <a:spcBef>
                <a:spcPct val="0"/>
              </a:spcBef>
              <a:spcAft>
                <a:spcPct val="0"/>
              </a:spcAft>
              <a:defRPr>
                <a:solidFill>
                  <a:schemeClr val="tx1"/>
                </a:solidFill>
                <a:latin typeface="Arial" pitchFamily="34" charset="0"/>
                <a:cs typeface="Arial" pitchFamily="34" charset="0"/>
              </a:defRPr>
            </a:lvl7pPr>
            <a:lvl8pPr marL="3391624" indent="-226108" eaLnBrk="0" fontAlgn="base" hangingPunct="0">
              <a:spcBef>
                <a:spcPct val="0"/>
              </a:spcBef>
              <a:spcAft>
                <a:spcPct val="0"/>
              </a:spcAft>
              <a:defRPr>
                <a:solidFill>
                  <a:schemeClr val="tx1"/>
                </a:solidFill>
                <a:latin typeface="Arial" pitchFamily="34" charset="0"/>
                <a:cs typeface="Arial" pitchFamily="34" charset="0"/>
              </a:defRPr>
            </a:lvl8pPr>
            <a:lvl9pPr marL="3843840" indent="-22610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A54F7E5-1E02-4D2E-8C19-F8FF64D4A7A8}" type="slidenum">
              <a:rPr lang="en-US" altLang="en-US" smtClean="0">
                <a:latin typeface="Calibri" pitchFamily="34" charset="0"/>
              </a:rPr>
              <a:pPr eaLnBrk="1" hangingPunct="1"/>
              <a:t>34</a:t>
            </a:fld>
            <a:endParaRPr lang="en-US" altLang="en-US" dirty="0">
              <a:latin typeface="Calibri" pitchFamily="34" charset="0"/>
            </a:endParaRPr>
          </a:p>
        </p:txBody>
      </p:sp>
    </p:spTree>
    <p:extLst>
      <p:ext uri="{BB962C8B-B14F-4D97-AF65-F5344CB8AC3E}">
        <p14:creationId xmlns:p14="http://schemas.microsoft.com/office/powerpoint/2010/main" val="2942172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The GSPD</a:t>
            </a:r>
            <a:r>
              <a:rPr lang="en-US" sz="1400" b="1" baseline="0" dirty="0">
                <a:solidFill>
                  <a:schemeClr val="tx1"/>
                </a:solidFill>
              </a:rPr>
              <a:t> process (Goal Setting and Professional Development)   Make reference to the cyclical T-PESS Process Chart.</a:t>
            </a:r>
          </a:p>
          <a:p>
            <a:endParaRPr lang="en-US" sz="1400" b="1" baseline="0" dirty="0">
              <a:solidFill>
                <a:schemeClr val="tx1"/>
              </a:solidFill>
            </a:endParaRPr>
          </a:p>
          <a:p>
            <a:r>
              <a:rPr lang="en-US" sz="1400" b="1" baseline="0" dirty="0">
                <a:solidFill>
                  <a:schemeClr val="tx1"/>
                </a:solidFill>
              </a:rPr>
              <a:t>2 min.</a:t>
            </a:r>
          </a:p>
          <a:p>
            <a:r>
              <a:rPr lang="en-US" sz="1400" b="1" baseline="0" dirty="0">
                <a:solidFill>
                  <a:schemeClr val="tx1"/>
                </a:solidFill>
              </a:rPr>
              <a:t>10:01 to 10:03</a:t>
            </a:r>
          </a:p>
          <a:p>
            <a:pPr marL="0" indent="0">
              <a:buNone/>
            </a:pPr>
            <a:endParaRPr lang="en-US" sz="1400" b="1" dirty="0">
              <a:solidFill>
                <a:schemeClr val="tx1"/>
              </a:solidFill>
            </a:endParaRPr>
          </a:p>
          <a:p>
            <a:pPr marL="0" indent="0">
              <a:buNone/>
            </a:pPr>
            <a:r>
              <a:rPr lang="en-US" sz="1400" b="1" dirty="0">
                <a:solidFill>
                  <a:schemeClr val="tx1"/>
                </a:solidFill>
              </a:rPr>
              <a:t>State:  “The T-PESS GSPD plan</a:t>
            </a:r>
            <a:r>
              <a:rPr lang="en-US" sz="1400" b="1" baseline="0" dirty="0">
                <a:solidFill>
                  <a:schemeClr val="tx1"/>
                </a:solidFill>
              </a:rPr>
              <a:t> </a:t>
            </a:r>
            <a:r>
              <a:rPr lang="en-US" sz="1400" b="1" dirty="0">
                <a:solidFill>
                  <a:schemeClr val="tx1"/>
                </a:solidFill>
              </a:rPr>
              <a:t>consists of three main parts (see #1 – 3)  but may be reviewed and revisited as helpful throughout the year.</a:t>
            </a:r>
          </a:p>
          <a:p>
            <a:endParaRPr lang="en-US" sz="1400" b="1" dirty="0">
              <a:solidFill>
                <a:schemeClr val="tx1"/>
              </a:solidFill>
            </a:endParaRPr>
          </a:p>
          <a:p>
            <a:pPr marL="514350" indent="-514350">
              <a:buFont typeface="+mj-lt"/>
              <a:buAutoNum type="arabicPeriod"/>
            </a:pPr>
            <a:r>
              <a:rPr lang="en-US" sz="1400" b="1" dirty="0">
                <a:solidFill>
                  <a:schemeClr val="tx1"/>
                </a:solidFill>
              </a:rPr>
              <a:t>Beginning of the Year Goal Setting</a:t>
            </a:r>
          </a:p>
          <a:p>
            <a:pPr marL="514350" indent="-514350">
              <a:buFont typeface="+mj-lt"/>
              <a:buAutoNum type="arabicPeriod"/>
            </a:pPr>
            <a:r>
              <a:rPr lang="en-US" sz="1400" b="1" dirty="0">
                <a:solidFill>
                  <a:schemeClr val="tx1"/>
                </a:solidFill>
              </a:rPr>
              <a:t>Mid-Year progress toward Goal Attainment</a:t>
            </a:r>
          </a:p>
          <a:p>
            <a:pPr marL="514350" indent="-514350">
              <a:buFont typeface="+mj-lt"/>
              <a:buAutoNum type="arabicPeriod"/>
            </a:pPr>
            <a:r>
              <a:rPr lang="en-US" sz="1400" b="1" dirty="0">
                <a:solidFill>
                  <a:schemeClr val="tx1"/>
                </a:solidFill>
              </a:rPr>
              <a:t>End-of-Year Goal Attainment”</a:t>
            </a:r>
          </a:p>
          <a:p>
            <a:pPr marL="514350" indent="-514350">
              <a:buFont typeface="+mj-lt"/>
              <a:buAutoNum type="arabicPeriod"/>
            </a:pPr>
            <a:r>
              <a:rPr lang="en-US" sz="1400" b="1" dirty="0">
                <a:solidFill>
                  <a:schemeClr val="tx1"/>
                </a:solidFill>
              </a:rPr>
              <a:t>Other times as helpful for professional reflection and feedback</a:t>
            </a:r>
          </a:p>
          <a:p>
            <a:pPr marL="514350" indent="-514350">
              <a:buFont typeface="+mj-lt"/>
              <a:buAutoNum type="arabicPeriod"/>
            </a:pPr>
            <a:endParaRPr lang="en-US" sz="1400" b="1" dirty="0">
              <a:solidFill>
                <a:schemeClr val="tx1"/>
              </a:solidFill>
            </a:endParaRPr>
          </a:p>
          <a:p>
            <a:pPr marL="0" indent="0">
              <a:buFont typeface="+mj-lt"/>
              <a:buNone/>
            </a:pPr>
            <a:r>
              <a:rPr lang="en-US" sz="1400" b="1" dirty="0">
                <a:solidFill>
                  <a:schemeClr val="tx1"/>
                </a:solidFill>
              </a:rPr>
              <a:t>ASK</a:t>
            </a:r>
            <a:r>
              <a:rPr lang="en-US" sz="1400" b="1" baseline="0" dirty="0">
                <a:solidFill>
                  <a:schemeClr val="tx1"/>
                </a:solidFill>
              </a:rPr>
              <a:t> for any questions or comments.</a:t>
            </a:r>
            <a:endParaRPr lang="en-US" sz="1400" b="1" dirty="0">
              <a:solidFill>
                <a:schemeClr val="tx1"/>
              </a:solidFill>
            </a:endParaRPr>
          </a:p>
          <a:p>
            <a:endParaRPr lang="en-US" sz="1400"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40FD541B-864C-46A9-9201-7A34908F3A7B}"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095035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Review</a:t>
            </a:r>
            <a:r>
              <a:rPr lang="en-US" sz="1400" b="1" baseline="0" dirty="0">
                <a:solidFill>
                  <a:schemeClr val="tx1"/>
                </a:solidFill>
              </a:rPr>
              <a:t> of Participant Manual to provide Background Knowledge for Beginning of Year Conference.</a:t>
            </a:r>
          </a:p>
          <a:p>
            <a:endParaRPr lang="en-US" sz="1400" b="1" baseline="0" dirty="0">
              <a:solidFill>
                <a:schemeClr val="tx1"/>
              </a:solidFill>
            </a:endParaRPr>
          </a:p>
          <a:p>
            <a:r>
              <a:rPr lang="en-US" sz="1400" b="1" baseline="0" dirty="0">
                <a:solidFill>
                  <a:schemeClr val="tx1"/>
                </a:solidFill>
              </a:rPr>
              <a:t>10:03 to 10:06</a:t>
            </a:r>
          </a:p>
          <a:p>
            <a:endParaRPr lang="en-US" sz="1400" b="1" dirty="0">
              <a:solidFill>
                <a:schemeClr val="tx1"/>
              </a:solidFill>
            </a:endParaRPr>
          </a:p>
          <a:p>
            <a:r>
              <a:rPr lang="en-US" sz="1400" b="1" baseline="0" dirty="0">
                <a:solidFill>
                  <a:schemeClr val="tx1"/>
                </a:solidFill>
              </a:rPr>
              <a:t>3 min. for silent reading</a:t>
            </a:r>
          </a:p>
          <a:p>
            <a:endParaRPr lang="en-US" sz="1400" b="1" baseline="0" dirty="0">
              <a:solidFill>
                <a:schemeClr val="tx1"/>
              </a:solidFill>
            </a:endParaRPr>
          </a:p>
          <a:p>
            <a:r>
              <a:rPr lang="en-US" sz="1400" b="1" dirty="0">
                <a:solidFill>
                  <a:schemeClr val="tx1"/>
                </a:solidFill>
              </a:rPr>
              <a:t>State: </a:t>
            </a:r>
            <a:r>
              <a:rPr lang="en-US" sz="1400" b="1" baseline="0" dirty="0">
                <a:solidFill>
                  <a:schemeClr val="tx1"/>
                </a:solidFill>
              </a:rPr>
              <a:t>Take a few minutes to read and make notes about the next step in the T-PESS process:  Beginning of Year Conference.</a:t>
            </a:r>
          </a:p>
          <a:p>
            <a:endParaRPr lang="en-US" sz="1400" b="1" baseline="0" dirty="0">
              <a:solidFill>
                <a:schemeClr val="tx1"/>
              </a:solidFill>
            </a:endParaRPr>
          </a:p>
          <a:p>
            <a:r>
              <a:rPr lang="en-US" sz="1400" b="1" baseline="0" dirty="0">
                <a:solidFill>
                  <a:schemeClr val="tx1"/>
                </a:solidFill>
              </a:rPr>
              <a:t>Facilitator ensures a quiet environment for silent reading for 2 minutes.   This activity is helpful to some of the adult learners in the room.  The  T-PESS graphic is helpful to others.  We are trying to support everyone in gaining a strong conceptual understanding of the T-PESS process.</a:t>
            </a:r>
            <a:endParaRPr lang="en-US" sz="1400" b="1"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40FD541B-864C-46A9-9201-7A34908F3A7B}"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071402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The BOY Conference</a:t>
            </a:r>
            <a:r>
              <a:rPr lang="en-US" sz="1400" b="1" baseline="0" dirty="0">
                <a:solidFill>
                  <a:schemeClr val="tx1"/>
                </a:solidFill>
              </a:rPr>
              <a:t>  is an important conversation during which the appraiser and principal make decisions about the goals for the year. </a:t>
            </a:r>
          </a:p>
          <a:p>
            <a:endParaRPr lang="en-US" sz="1400" b="1" baseline="0" dirty="0">
              <a:solidFill>
                <a:schemeClr val="tx1"/>
              </a:solidFill>
            </a:endParaRPr>
          </a:p>
          <a:p>
            <a:r>
              <a:rPr lang="en-US" sz="1400" b="1" baseline="0" dirty="0">
                <a:solidFill>
                  <a:schemeClr val="tx1"/>
                </a:solidFill>
              </a:rPr>
              <a:t>2 min.</a:t>
            </a:r>
          </a:p>
          <a:p>
            <a:r>
              <a:rPr lang="en-US" sz="1400" b="1" baseline="0" dirty="0">
                <a:solidFill>
                  <a:schemeClr val="tx1"/>
                </a:solidFill>
              </a:rPr>
              <a:t>  </a:t>
            </a:r>
          </a:p>
          <a:p>
            <a:r>
              <a:rPr lang="en-US" sz="1400" b="1" baseline="0" dirty="0">
                <a:solidFill>
                  <a:schemeClr val="tx1"/>
                </a:solidFill>
              </a:rPr>
              <a:t>10:06 to 10:08</a:t>
            </a:r>
          </a:p>
          <a:p>
            <a:endParaRPr lang="en-US" sz="1400" b="1" dirty="0">
              <a:solidFill>
                <a:schemeClr val="tx1"/>
              </a:solidFill>
            </a:endParaRPr>
          </a:p>
          <a:p>
            <a:r>
              <a:rPr lang="en-US" sz="1400" b="1" dirty="0">
                <a:solidFill>
                  <a:schemeClr val="tx1"/>
                </a:solidFill>
              </a:rPr>
              <a:t>Share the graphic of</a:t>
            </a:r>
            <a:r>
              <a:rPr lang="en-US" sz="1400" b="1" baseline="0" dirty="0">
                <a:solidFill>
                  <a:schemeClr val="tx1"/>
                </a:solidFill>
              </a:rPr>
              <a:t> the BOY Conference with the group.  We know that for some people, this visual model will help solidify the process.</a:t>
            </a:r>
          </a:p>
          <a:p>
            <a:endParaRPr lang="en-US" sz="1400" b="1" baseline="0" dirty="0">
              <a:solidFill>
                <a:schemeClr val="tx1"/>
              </a:solidFill>
            </a:endParaRPr>
          </a:p>
          <a:p>
            <a:r>
              <a:rPr lang="en-US" sz="1400" b="1" baseline="0" dirty="0">
                <a:solidFill>
                  <a:schemeClr val="tx1"/>
                </a:solidFill>
              </a:rPr>
              <a:t>Remind the audience that principals will have two goals that will be addressed in their GSPD plan.  </a:t>
            </a:r>
          </a:p>
          <a:p>
            <a:endParaRPr lang="en-US" sz="1400" b="1" dirty="0">
              <a:solidFill>
                <a:schemeClr val="tx1"/>
              </a:solidFill>
            </a:endParaRPr>
          </a:p>
        </p:txBody>
      </p:sp>
      <p:sp>
        <p:nvSpPr>
          <p:cNvPr id="4" name="Header Placeholder 3"/>
          <p:cNvSpPr>
            <a:spLocks noGrp="1"/>
          </p:cNvSpPr>
          <p:nvPr>
            <p:ph type="hdr" sz="quarter" idx="10"/>
          </p:nvPr>
        </p:nvSpPr>
        <p:spPr>
          <a:xfrm>
            <a:off x="0" y="1"/>
            <a:ext cx="4028440" cy="344091"/>
          </a:xfrm>
          <a:prstGeom prst="rect">
            <a:avLst/>
          </a:prstGeom>
        </p:spPr>
        <p:txBody>
          <a:bodyPr/>
          <a:lstStyle/>
          <a:p>
            <a:r>
              <a:rPr lang="en-US" dirty="0">
                <a:solidFill>
                  <a:prstClr val="black"/>
                </a:solidFill>
              </a:rPr>
              <a:t>Texas Principal Evaluation-PPT</a:t>
            </a:r>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solidFill>
                  <a:prstClr val="black"/>
                </a:solidFill>
              </a:rPr>
              <a:t>6/2014</a:t>
            </a:r>
          </a:p>
        </p:txBody>
      </p:sp>
      <p:sp>
        <p:nvSpPr>
          <p:cNvPr id="6" name="Slide Number Placeholder 5"/>
          <p:cNvSpPr>
            <a:spLocks noGrp="1"/>
          </p:cNvSpPr>
          <p:nvPr>
            <p:ph type="sldNum" sz="quarter" idx="12"/>
          </p:nvPr>
        </p:nvSpPr>
        <p:spPr>
          <a:xfrm>
            <a:off x="5265810" y="6651885"/>
            <a:ext cx="4028440" cy="206115"/>
          </a:xfrm>
          <a:prstGeom prst="rect">
            <a:avLst/>
          </a:prstGeom>
        </p:spPr>
        <p:txBody>
          <a:bodyPr/>
          <a:lstStyle/>
          <a:p>
            <a:fld id="{51265FB6-EC9D-49D2-AACA-92A240A4735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157589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7925" y="100013"/>
            <a:ext cx="2071688" cy="1552575"/>
          </a:xfrm>
        </p:spPr>
      </p:sp>
      <p:sp>
        <p:nvSpPr>
          <p:cNvPr id="3" name="Notes Placeholder 2"/>
          <p:cNvSpPr>
            <a:spLocks noGrp="1"/>
          </p:cNvSpPr>
          <p:nvPr>
            <p:ph type="body" idx="1"/>
          </p:nvPr>
        </p:nvSpPr>
        <p:spPr/>
        <p:txBody>
          <a:bodyPr/>
          <a:lstStyle/>
          <a:p>
            <a:r>
              <a:rPr lang="en-US" sz="1400" b="1" dirty="0">
                <a:solidFill>
                  <a:schemeClr val="tx1"/>
                </a:solidFill>
              </a:rPr>
              <a:t>Review</a:t>
            </a:r>
            <a:r>
              <a:rPr lang="en-US" sz="1400" b="1" baseline="0" dirty="0">
                <a:solidFill>
                  <a:schemeClr val="tx1"/>
                </a:solidFill>
              </a:rPr>
              <a:t> of updated Participant Manual for Site Visits.</a:t>
            </a:r>
            <a:endParaRPr lang="en-US" sz="1400" b="1" dirty="0">
              <a:solidFill>
                <a:schemeClr val="tx1"/>
              </a:solidFill>
            </a:endParaRPr>
          </a:p>
          <a:p>
            <a:endParaRPr lang="en-US" sz="1400" b="1" dirty="0">
              <a:solidFill>
                <a:schemeClr val="tx1"/>
              </a:solidFill>
            </a:endParaRPr>
          </a:p>
          <a:p>
            <a:r>
              <a:rPr lang="en-US" sz="1400" b="1" baseline="0" dirty="0">
                <a:solidFill>
                  <a:schemeClr val="tx1"/>
                </a:solidFill>
              </a:rPr>
              <a:t>2 min. for silent reading</a:t>
            </a:r>
          </a:p>
          <a:p>
            <a:r>
              <a:rPr lang="en-US" sz="1400" b="1" baseline="0" dirty="0">
                <a:solidFill>
                  <a:schemeClr val="tx1"/>
                </a:solidFill>
              </a:rPr>
              <a:t>10:08 to 10:10</a:t>
            </a:r>
          </a:p>
          <a:p>
            <a:endParaRPr lang="en-US" sz="1400" b="1" baseline="0" dirty="0">
              <a:solidFill>
                <a:schemeClr val="tx1"/>
              </a:solidFill>
            </a:endParaRPr>
          </a:p>
          <a:p>
            <a:r>
              <a:rPr lang="en-US" sz="1400" b="1" dirty="0">
                <a:solidFill>
                  <a:schemeClr val="tx1"/>
                </a:solidFill>
              </a:rPr>
              <a:t>State: </a:t>
            </a:r>
            <a:r>
              <a:rPr lang="en-US" sz="1400" b="1" baseline="0" dirty="0">
                <a:solidFill>
                  <a:schemeClr val="tx1"/>
                </a:solidFill>
              </a:rPr>
              <a:t>Take a few minutes to read and make notes about the next step in the T-PESS process:  Site Visits and Informal Assessment.</a:t>
            </a:r>
          </a:p>
          <a:p>
            <a:endParaRPr lang="en-US" sz="1400" b="1" baseline="0" dirty="0">
              <a:solidFill>
                <a:schemeClr val="tx1"/>
              </a:solidFill>
            </a:endParaRPr>
          </a:p>
          <a:p>
            <a:r>
              <a:rPr lang="en-US" sz="1400" b="1" baseline="0" dirty="0">
                <a:solidFill>
                  <a:schemeClr val="tx1"/>
                </a:solidFill>
              </a:rPr>
              <a:t>Facilitator ensures a quiet environment for silent reading for 2 minutes.   This activity is helpful to some of the adult learners in the room.  The  T-PESS graphic is helpful to others.  We are trying to support everyone in gaining a strong conceptual understanding of the T-PESS process.</a:t>
            </a:r>
            <a:endParaRPr lang="en-US" sz="1400" b="1" dirty="0">
              <a:solidFill>
                <a:schemeClr val="tx1"/>
              </a:solidFill>
            </a:endParaRPr>
          </a:p>
          <a:p>
            <a:endParaRPr lang="en-US" b="1"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3EECFA3-1471-4CA6-912C-C72B25F838FE}" type="slidenum">
              <a:rPr lang="en-US" smtClean="0"/>
              <a:t>38</a:t>
            </a:fld>
            <a:endParaRPr lang="en-US" dirty="0"/>
          </a:p>
        </p:txBody>
      </p:sp>
    </p:spTree>
    <p:extLst>
      <p:ext uri="{BB962C8B-B14F-4D97-AF65-F5344CB8AC3E}">
        <p14:creationId xmlns:p14="http://schemas.microsoft.com/office/powerpoint/2010/main" val="1099917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7925" y="100013"/>
            <a:ext cx="2071688" cy="1552575"/>
          </a:xfrm>
        </p:spPr>
      </p:sp>
      <p:sp>
        <p:nvSpPr>
          <p:cNvPr id="3" name="Notes Placeholder 2"/>
          <p:cNvSpPr>
            <a:spLocks noGrp="1"/>
          </p:cNvSpPr>
          <p:nvPr>
            <p:ph type="body" idx="1"/>
          </p:nvPr>
        </p:nvSpPr>
        <p:spPr/>
        <p:txBody>
          <a:bodyPr/>
          <a:lstStyle/>
          <a:p>
            <a:r>
              <a:rPr lang="en-US" sz="1400" b="1" dirty="0">
                <a:solidFill>
                  <a:schemeClr val="tx1"/>
                </a:solidFill>
              </a:rPr>
              <a:t>Review</a:t>
            </a:r>
            <a:r>
              <a:rPr lang="en-US" sz="1400" b="1" baseline="0" dirty="0">
                <a:solidFill>
                  <a:schemeClr val="tx1"/>
                </a:solidFill>
              </a:rPr>
              <a:t> of Participant Manual to provide Background Knowledge for Mid-Year Conference.</a:t>
            </a:r>
            <a:endParaRPr lang="en-US" sz="1400" b="1" dirty="0">
              <a:solidFill>
                <a:schemeClr val="tx1"/>
              </a:solidFill>
            </a:endParaRPr>
          </a:p>
          <a:p>
            <a:endParaRPr lang="en-US" sz="1400" b="1" dirty="0">
              <a:solidFill>
                <a:schemeClr val="tx1"/>
              </a:solidFill>
            </a:endParaRPr>
          </a:p>
          <a:p>
            <a:r>
              <a:rPr lang="en-US" sz="1400" b="1" baseline="0" dirty="0">
                <a:solidFill>
                  <a:schemeClr val="tx1"/>
                </a:solidFill>
              </a:rPr>
              <a:t>2 min. for silent reading</a:t>
            </a:r>
          </a:p>
          <a:p>
            <a:r>
              <a:rPr lang="en-US" sz="1400" b="1" baseline="0" dirty="0">
                <a:solidFill>
                  <a:schemeClr val="tx1"/>
                </a:solidFill>
              </a:rPr>
              <a:t>10:10 to 10:12</a:t>
            </a:r>
          </a:p>
          <a:p>
            <a:endParaRPr lang="en-US" sz="1400" b="1" dirty="0">
              <a:solidFill>
                <a:schemeClr val="tx1"/>
              </a:solidFill>
            </a:endParaRPr>
          </a:p>
          <a:p>
            <a:r>
              <a:rPr lang="en-US" sz="1400" b="1" dirty="0">
                <a:solidFill>
                  <a:schemeClr val="tx1"/>
                </a:solidFill>
              </a:rPr>
              <a:t>State: </a:t>
            </a:r>
            <a:r>
              <a:rPr lang="en-US" sz="1400" b="1" baseline="0" dirty="0">
                <a:solidFill>
                  <a:schemeClr val="tx1"/>
                </a:solidFill>
              </a:rPr>
              <a:t>Take a few minutes to read and make notes about the next step in the T-PESS process:  Mid-Year Conference.</a:t>
            </a:r>
          </a:p>
          <a:p>
            <a:endParaRPr lang="en-US" sz="1400" b="1" baseline="0" dirty="0">
              <a:solidFill>
                <a:schemeClr val="tx1"/>
              </a:solidFill>
            </a:endParaRPr>
          </a:p>
          <a:p>
            <a:r>
              <a:rPr lang="en-US" sz="1400" b="1" baseline="0" dirty="0">
                <a:solidFill>
                  <a:schemeClr val="tx1"/>
                </a:solidFill>
              </a:rPr>
              <a:t>Facilitator ensures a quiet environment for silent reading for 2 minutes.   This activity is helpful to some of the adult learners in the room.  The  T-PESS graphic is helpful to others.  We are trying to support everyone in gaining a strong conceptual understanding of the T-PESS process.</a:t>
            </a:r>
            <a:endParaRPr lang="en-US" sz="1400" b="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3EECFA3-1471-4CA6-912C-C72B25F838FE}" type="slidenum">
              <a:rPr lang="en-US" smtClean="0"/>
              <a:t>39</a:t>
            </a:fld>
            <a:endParaRPr lang="en-US" dirty="0"/>
          </a:p>
        </p:txBody>
      </p:sp>
    </p:spTree>
    <p:extLst>
      <p:ext uri="{BB962C8B-B14F-4D97-AF65-F5344CB8AC3E}">
        <p14:creationId xmlns:p14="http://schemas.microsoft.com/office/powerpoint/2010/main" val="67808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effectLst>
                  <a:outerShdw blurRad="38100" dist="38100" dir="2700000" algn="tl">
                    <a:srgbClr val="000000">
                      <a:alpha val="43137"/>
                    </a:srgbClr>
                  </a:outerShdw>
                </a:effectLst>
              </a:rPr>
              <a:t>Steering Committee Priorities for T-PESS</a:t>
            </a:r>
          </a:p>
          <a:p>
            <a:endParaRPr lang="en-US" sz="1400" b="1" dirty="0">
              <a:solidFill>
                <a:schemeClr val="tx1"/>
              </a:solidFill>
              <a:effectLst>
                <a:outerShdw blurRad="38100" dist="38100" dir="2700000" algn="tl">
                  <a:srgbClr val="000000">
                    <a:alpha val="43137"/>
                  </a:srgbClr>
                </a:outerShdw>
              </a:effectLst>
            </a:endParaRPr>
          </a:p>
          <a:p>
            <a:r>
              <a:rPr lang="en-US" sz="1400" b="1" dirty="0">
                <a:solidFill>
                  <a:schemeClr val="tx1"/>
                </a:solidFill>
                <a:effectLst>
                  <a:outerShdw blurRad="38100" dist="38100" dir="2700000" algn="tl">
                    <a:srgbClr val="000000">
                      <a:alpha val="43137"/>
                    </a:srgbClr>
                  </a:outerShdw>
                </a:effectLst>
              </a:rPr>
              <a:t>3 min.  8:40</a:t>
            </a:r>
            <a:r>
              <a:rPr lang="en-US" sz="1400" b="1" baseline="0" dirty="0">
                <a:solidFill>
                  <a:schemeClr val="tx1"/>
                </a:solidFill>
                <a:effectLst>
                  <a:outerShdw blurRad="38100" dist="38100" dir="2700000" algn="tl">
                    <a:srgbClr val="000000">
                      <a:alpha val="43137"/>
                    </a:srgbClr>
                  </a:outerShdw>
                </a:effectLst>
              </a:rPr>
              <a:t> to 8:43</a:t>
            </a:r>
            <a:endParaRPr lang="en-US" sz="1400" b="1" dirty="0">
              <a:solidFill>
                <a:schemeClr val="tx1"/>
              </a:solidFill>
              <a:effectLst>
                <a:outerShdw blurRad="38100" dist="38100" dir="2700000" algn="tl">
                  <a:srgbClr val="000000">
                    <a:alpha val="43137"/>
                  </a:srgbClr>
                </a:outerShdw>
              </a:effectLst>
            </a:endParaRPr>
          </a:p>
          <a:p>
            <a:endParaRPr lang="en-US" sz="1400" b="1" i="1" dirty="0">
              <a:solidFill>
                <a:schemeClr val="tx1"/>
              </a:solidFill>
            </a:endParaRPr>
          </a:p>
          <a:p>
            <a:r>
              <a:rPr lang="en-US" sz="1400" b="1" dirty="0">
                <a:solidFill>
                  <a:schemeClr val="tx1"/>
                </a:solidFill>
              </a:rPr>
              <a:t>State:  </a:t>
            </a:r>
            <a:r>
              <a:rPr lang="en-US" sz="1400" b="1" u="none" dirty="0">
                <a:solidFill>
                  <a:schemeClr val="tx1"/>
                </a:solidFill>
              </a:rPr>
              <a:t> Just as a reminder, T-PESS was developed to align with these defining priorities</a:t>
            </a:r>
            <a:r>
              <a:rPr lang="en-US" sz="1400" b="1" u="none" baseline="0" dirty="0">
                <a:solidFill>
                  <a:schemeClr val="tx1"/>
                </a:solidFill>
              </a:rPr>
              <a:t> established by t</a:t>
            </a:r>
            <a:r>
              <a:rPr lang="en-US" sz="1400" b="1" u="none" dirty="0">
                <a:solidFill>
                  <a:schemeClr val="tx1"/>
                </a:solidFill>
              </a:rPr>
              <a:t>he </a:t>
            </a:r>
            <a:r>
              <a:rPr lang="en-US" sz="1400" b="1" dirty="0">
                <a:solidFill>
                  <a:schemeClr val="tx1"/>
                </a:solidFill>
              </a:rPr>
              <a:t>TEA Steering Committee.  The priorities supported a theory of action that informed the development of the performance rubric and these purposes will be emphasized in the professional development that accompanies implementation.</a:t>
            </a: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effectLst>
                  <a:outerShdw blurRad="38100" dist="38100" dir="2700000" algn="tl">
                    <a:srgbClr val="000000">
                      <a:alpha val="43137"/>
                    </a:srgbClr>
                  </a:outerShdw>
                </a:effectLst>
              </a:rPr>
              <a:t>Successful implementation of the system is dependent upon attending to the priorities, which should be treated as guiding principles for the evaluation system.</a:t>
            </a:r>
            <a:endParaRPr lang="en-US" sz="1400" b="1" dirty="0">
              <a:solidFill>
                <a:schemeClr val="tx1"/>
              </a:solidFill>
            </a:endParaRPr>
          </a:p>
          <a:p>
            <a:endParaRPr lang="en-US" sz="1400" b="1" dirty="0">
              <a:solidFill>
                <a:schemeClr val="tx1"/>
              </a:solidFill>
            </a:endParaRPr>
          </a:p>
          <a:p>
            <a:r>
              <a:rPr lang="en-US" sz="1400" b="1" dirty="0">
                <a:solidFill>
                  <a:schemeClr val="tx1"/>
                </a:solidFill>
              </a:rPr>
              <a:t>Emphasize this model is predicated on growth and development - NOT rank ordering leadership performance. The</a:t>
            </a:r>
            <a:r>
              <a:rPr lang="en-US" sz="1400" b="1" baseline="0" dirty="0">
                <a:solidFill>
                  <a:schemeClr val="tx1"/>
                </a:solidFill>
              </a:rPr>
              <a:t> model is meant to g</a:t>
            </a:r>
            <a:r>
              <a:rPr lang="en-US" sz="1400" b="1" dirty="0">
                <a:solidFill>
                  <a:schemeClr val="tx1"/>
                </a:solidFill>
              </a:rPr>
              <a:t>uide professional development for principals.</a:t>
            </a:r>
          </a:p>
          <a:p>
            <a:pPr marL="226448" indent="-226448">
              <a:buAutoNum type="arabicPeriod"/>
            </a:pPr>
            <a:r>
              <a:rPr lang="en-US" sz="1400" b="1" dirty="0">
                <a:solidFill>
                  <a:schemeClr val="tx1"/>
                </a:solidFill>
              </a:rPr>
              <a:t>Serve as a tool in developing coaching and mentoring programs for principals.</a:t>
            </a:r>
          </a:p>
          <a:p>
            <a:pPr marL="226448" indent="-226448">
              <a:buAutoNum type="arabicPeriod"/>
            </a:pPr>
            <a:r>
              <a:rPr lang="en-US" sz="1400" b="1" dirty="0">
                <a:solidFill>
                  <a:schemeClr val="tx1"/>
                </a:solidFill>
              </a:rPr>
              <a:t>The implementation and evaluation of the system must embody continuous improvement.</a:t>
            </a:r>
          </a:p>
          <a:p>
            <a:pPr marL="226448" indent="-226448">
              <a:buAutoNum type="arabicPeriod"/>
            </a:pPr>
            <a:r>
              <a:rPr lang="en-US" sz="1400" b="1" dirty="0">
                <a:solidFill>
                  <a:schemeClr val="tx1"/>
                </a:solidFill>
              </a:rPr>
              <a:t>Provide meaningful and credible feedback that improves performance.</a:t>
            </a:r>
          </a:p>
          <a:p>
            <a:pPr marL="226448" indent="-226448">
              <a:buAutoNum type="arabicPeriod"/>
            </a:pPr>
            <a:r>
              <a:rPr lang="en-US" sz="1400" b="1" dirty="0">
                <a:solidFill>
                  <a:schemeClr val="tx1"/>
                </a:solidFill>
              </a:rPr>
              <a:t>The development and implementation of the evaluation systems must continue to involve stakeholders in a collaborative process.</a:t>
            </a:r>
          </a:p>
          <a:p>
            <a:pPr marL="226448" indent="-226448">
              <a:buAutoNum type="arabicPeriod"/>
            </a:pPr>
            <a:endParaRPr lang="en-US" sz="1400" b="1" dirty="0">
              <a:solidFill>
                <a:schemeClr val="tx1"/>
              </a:solidFill>
            </a:endParaRPr>
          </a:p>
          <a:p>
            <a:pPr marL="226448" indent="-226448">
              <a:buAutoNum type="arabicPeriod"/>
            </a:pPr>
            <a:endParaRPr lang="en-US" sz="1400" b="1" dirty="0">
              <a:solidFill>
                <a:schemeClr val="tx1"/>
              </a:solidFill>
            </a:endParaRPr>
          </a:p>
          <a:p>
            <a:pPr marL="226448" indent="-226448">
              <a:buAutoNum type="arabicPeriod"/>
            </a:pPr>
            <a:endParaRPr lang="en-US" sz="1400" b="1" dirty="0">
              <a:solidFill>
                <a:schemeClr val="tx1"/>
              </a:solidFill>
            </a:endParaRPr>
          </a:p>
          <a:p>
            <a:r>
              <a:rPr lang="en-US" sz="1400" b="1" dirty="0">
                <a:solidFill>
                  <a:schemeClr val="tx1"/>
                </a:solidFill>
              </a:rPr>
              <a:t> </a:t>
            </a:r>
          </a:p>
          <a:p>
            <a:endParaRPr lang="en-US" sz="1400" b="1" baseline="0" dirty="0">
              <a:solidFill>
                <a:schemeClr val="tx1"/>
              </a:solidFill>
            </a:endParaRPr>
          </a:p>
          <a:p>
            <a:endParaRPr lang="en-US" sz="1400" b="1" dirty="0">
              <a:solidFill>
                <a:schemeClr val="tx1"/>
              </a:solidFill>
            </a:endParaRPr>
          </a:p>
        </p:txBody>
      </p:sp>
      <p:sp>
        <p:nvSpPr>
          <p:cNvPr id="4" name="Header Placeholder 3"/>
          <p:cNvSpPr>
            <a:spLocks noGrp="1"/>
          </p:cNvSpPr>
          <p:nvPr>
            <p:ph type="hdr" sz="quarter" idx="10"/>
          </p:nvPr>
        </p:nvSpPr>
        <p:spPr>
          <a:xfrm>
            <a:off x="0" y="1"/>
            <a:ext cx="4028440" cy="344091"/>
          </a:xfrm>
          <a:prstGeom prst="rect">
            <a:avLst/>
          </a:prstGeom>
        </p:spPr>
        <p:txBody>
          <a:bodyPr/>
          <a:lstStyle/>
          <a:p>
            <a:r>
              <a:rPr lang="en-US" dirty="0"/>
              <a:t>Texas Principal Evaluation-PPT</a:t>
            </a:r>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t>6/2014</a:t>
            </a:r>
          </a:p>
        </p:txBody>
      </p:sp>
      <p:sp>
        <p:nvSpPr>
          <p:cNvPr id="6" name="Slide Number Placeholder 5"/>
          <p:cNvSpPr>
            <a:spLocks noGrp="1"/>
          </p:cNvSpPr>
          <p:nvPr>
            <p:ph type="sldNum" sz="quarter" idx="12"/>
          </p:nvPr>
        </p:nvSpPr>
        <p:spPr>
          <a:xfrm>
            <a:off x="5265810" y="6651885"/>
            <a:ext cx="4028440" cy="206115"/>
          </a:xfrm>
          <a:prstGeom prst="rect">
            <a:avLst/>
          </a:prstGeom>
        </p:spPr>
        <p:txBody>
          <a:bodyPr/>
          <a:lstStyle/>
          <a:p>
            <a:fld id="{51265FB6-EC9D-49D2-AACA-92A240A4735A}" type="slidenum">
              <a:rPr lang="en-US" smtClean="0"/>
              <a:t>4</a:t>
            </a:fld>
            <a:endParaRPr lang="en-US" dirty="0"/>
          </a:p>
        </p:txBody>
      </p:sp>
    </p:spTree>
    <p:extLst>
      <p:ext uri="{BB962C8B-B14F-4D97-AF65-F5344CB8AC3E}">
        <p14:creationId xmlns:p14="http://schemas.microsoft.com/office/powerpoint/2010/main" val="2227679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Graphic of Mid Year Conference</a:t>
            </a:r>
          </a:p>
          <a:p>
            <a:endParaRPr lang="en-US" sz="1400" b="1" dirty="0">
              <a:solidFill>
                <a:schemeClr val="tx1"/>
              </a:solidFill>
            </a:endParaRPr>
          </a:p>
          <a:p>
            <a:r>
              <a:rPr lang="en-US" sz="1400" b="1" dirty="0">
                <a:solidFill>
                  <a:schemeClr val="tx1"/>
                </a:solidFill>
              </a:rPr>
              <a:t>2 min.  </a:t>
            </a:r>
          </a:p>
          <a:p>
            <a:r>
              <a:rPr lang="en-US" sz="1400" b="1" dirty="0">
                <a:solidFill>
                  <a:schemeClr val="tx1"/>
                </a:solidFill>
              </a:rPr>
              <a:t>10:12 to 10:14</a:t>
            </a:r>
          </a:p>
          <a:p>
            <a:endParaRPr lang="en-US" sz="1400" b="1" baseline="0" dirty="0">
              <a:solidFill>
                <a:schemeClr val="tx1"/>
              </a:solidFill>
            </a:endParaRPr>
          </a:p>
          <a:p>
            <a:r>
              <a:rPr lang="en-US" sz="1400" b="1" dirty="0">
                <a:solidFill>
                  <a:schemeClr val="tx1"/>
                </a:solidFill>
              </a:rPr>
              <a:t>Review the mid-year review process with group using the slide.  </a:t>
            </a:r>
          </a:p>
          <a:p>
            <a:endParaRPr lang="en-US" sz="1400" b="1" dirty="0">
              <a:solidFill>
                <a:schemeClr val="tx1"/>
              </a:solidFill>
            </a:endParaRPr>
          </a:p>
          <a:p>
            <a:r>
              <a:rPr lang="en-US" sz="1400" b="1" dirty="0">
                <a:solidFill>
                  <a:schemeClr val="tx1"/>
                </a:solidFill>
              </a:rPr>
              <a:t>State:  While the mid-year process focuses primarily on progress related to goal(s) the principal set, there is also time to discuss any concerns or clarification needed pertaining to the T-PESS rubric.  Should there</a:t>
            </a:r>
            <a:r>
              <a:rPr lang="en-US" sz="1400" b="1" baseline="0" dirty="0">
                <a:solidFill>
                  <a:schemeClr val="tx1"/>
                </a:solidFill>
              </a:rPr>
              <a:t> be any performance issues, now would be the time to discuss them if they have not already been addressed.  If there are outstanding accomplishments, it would be appropriate to acknowledge them in the mid-year conference as well.   </a:t>
            </a:r>
            <a:r>
              <a:rPr lang="en-US" sz="1400" b="1" dirty="0">
                <a:solidFill>
                  <a:schemeClr val="tx1"/>
                </a:solidFill>
              </a:rPr>
              <a:t>It is possible to adjust a professional</a:t>
            </a:r>
            <a:r>
              <a:rPr lang="en-US" sz="1400" b="1" baseline="0" dirty="0">
                <a:solidFill>
                  <a:schemeClr val="tx1"/>
                </a:solidFill>
              </a:rPr>
              <a:t> growth </a:t>
            </a:r>
            <a:r>
              <a:rPr lang="en-US" sz="1400" b="1" dirty="0">
                <a:solidFill>
                  <a:schemeClr val="tx1"/>
                </a:solidFill>
              </a:rPr>
              <a:t>goal if needed as a result of the mid-year conference.</a:t>
            </a:r>
          </a:p>
          <a:p>
            <a:endParaRPr lang="en-US" sz="1400" b="1" dirty="0">
              <a:solidFill>
                <a:schemeClr val="tx1"/>
              </a:solidFill>
            </a:endParaRPr>
          </a:p>
          <a:p>
            <a:r>
              <a:rPr lang="en-US" sz="1400" b="1" dirty="0">
                <a:solidFill>
                  <a:schemeClr val="tx1"/>
                </a:solidFill>
              </a:rPr>
              <a:t>Ask:  What questions do you have related</a:t>
            </a:r>
            <a:r>
              <a:rPr lang="en-US" sz="1400" b="1" baseline="0" dirty="0">
                <a:solidFill>
                  <a:schemeClr val="tx1"/>
                </a:solidFill>
              </a:rPr>
              <a:t> to the mid-year conference protocol?</a:t>
            </a:r>
            <a:endParaRPr lang="en-US" sz="1400" b="1" dirty="0">
              <a:solidFill>
                <a:schemeClr val="tx1"/>
              </a:solidFill>
            </a:endParaRPr>
          </a:p>
        </p:txBody>
      </p:sp>
      <p:sp>
        <p:nvSpPr>
          <p:cNvPr id="4" name="Header Placeholder 3"/>
          <p:cNvSpPr>
            <a:spLocks noGrp="1"/>
          </p:cNvSpPr>
          <p:nvPr>
            <p:ph type="hdr" sz="quarter" idx="10"/>
          </p:nvPr>
        </p:nvSpPr>
        <p:spPr>
          <a:xfrm>
            <a:off x="0" y="1"/>
            <a:ext cx="4028440" cy="344091"/>
          </a:xfrm>
          <a:prstGeom prst="rect">
            <a:avLst/>
          </a:prstGeom>
        </p:spPr>
        <p:txBody>
          <a:bodyPr/>
          <a:lstStyle/>
          <a:p>
            <a:r>
              <a:rPr lang="en-US" dirty="0">
                <a:solidFill>
                  <a:prstClr val="black"/>
                </a:solidFill>
              </a:rPr>
              <a:t>Texas Principal Evaluation-PPT</a:t>
            </a:r>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solidFill>
                  <a:prstClr val="black"/>
                </a:solidFill>
              </a:rPr>
              <a:t>6/2014</a:t>
            </a:r>
          </a:p>
        </p:txBody>
      </p:sp>
      <p:sp>
        <p:nvSpPr>
          <p:cNvPr id="6" name="Slide Number Placeholder 5"/>
          <p:cNvSpPr>
            <a:spLocks noGrp="1"/>
          </p:cNvSpPr>
          <p:nvPr>
            <p:ph type="sldNum" sz="quarter" idx="12"/>
          </p:nvPr>
        </p:nvSpPr>
        <p:spPr>
          <a:xfrm>
            <a:off x="5265810" y="6651885"/>
            <a:ext cx="4028440" cy="206115"/>
          </a:xfrm>
          <a:prstGeom prst="rect">
            <a:avLst/>
          </a:prstGeom>
        </p:spPr>
        <p:txBody>
          <a:bodyPr/>
          <a:lstStyle/>
          <a:p>
            <a:fld id="{51265FB6-EC9D-49D2-AACA-92A240A4735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650986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kern="1200" dirty="0">
                <a:solidFill>
                  <a:schemeClr val="tx1"/>
                </a:solidFill>
                <a:effectLst/>
                <a:latin typeface="+mn-lt"/>
                <a:ea typeface="+mn-ea"/>
                <a:cs typeface="+mn-cs"/>
              </a:rPr>
              <a:t>The Mid-year Progress Form</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1 min. </a:t>
            </a:r>
          </a:p>
          <a:p>
            <a:r>
              <a:rPr lang="en-US" sz="1400" b="1" kern="1200" dirty="0">
                <a:solidFill>
                  <a:schemeClr val="tx1"/>
                </a:solidFill>
                <a:effectLst/>
                <a:latin typeface="+mn-lt"/>
                <a:ea typeface="+mn-ea"/>
                <a:cs typeface="+mn-cs"/>
              </a:rPr>
              <a:t>10:14 to 10:15</a:t>
            </a:r>
          </a:p>
          <a:p>
            <a:endParaRPr lang="en-US" sz="14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State:  The Mid-year Progress Form serves</a:t>
            </a:r>
            <a:r>
              <a:rPr lang="en-US" sz="1400" b="1" kern="1200" baseline="0" dirty="0">
                <a:solidFill>
                  <a:schemeClr val="tx1"/>
                </a:solidFill>
                <a:effectLst/>
                <a:latin typeface="+mn-lt"/>
                <a:ea typeface="+mn-ea"/>
                <a:cs typeface="+mn-cs"/>
              </a:rPr>
              <a:t> to capture dialogue and decisions discussed during the MOY conference</a:t>
            </a:r>
            <a:r>
              <a:rPr lang="en-US" sz="1400" b="1" kern="1200" dirty="0">
                <a:solidFill>
                  <a:schemeClr val="tx1"/>
                </a:solidFill>
                <a:effectLst/>
                <a:latin typeface="+mn-lt"/>
                <a:ea typeface="+mn-ea"/>
                <a:cs typeface="+mn-cs"/>
              </a:rPr>
              <a:t>. The appraiser and the principal complete</a:t>
            </a:r>
            <a:r>
              <a:rPr lang="en-US" sz="1400" b="1" kern="1200" baseline="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the form based on the available data, artifacts, and evidence as agreed upon in the Beginning-of-year Goal Setting</a:t>
            </a:r>
            <a:r>
              <a:rPr lang="en-US" sz="1400" b="1" kern="1200" baseline="0" dirty="0">
                <a:solidFill>
                  <a:schemeClr val="tx1"/>
                </a:solidFill>
                <a:effectLst/>
                <a:latin typeface="+mn-lt"/>
                <a:ea typeface="+mn-ea"/>
                <a:cs typeface="+mn-cs"/>
              </a:rPr>
              <a:t> Conference</a:t>
            </a:r>
            <a:r>
              <a:rPr lang="en-US" sz="1400" b="1" kern="1200" dirty="0">
                <a:solidFill>
                  <a:schemeClr val="tx1"/>
                </a:solidFill>
                <a:effectLst/>
                <a:latin typeface="+mn-lt"/>
                <a:ea typeface="+mn-ea"/>
                <a:cs typeface="+mn-cs"/>
              </a:rPr>
              <a:t>.</a:t>
            </a:r>
          </a:p>
          <a:p>
            <a:endParaRPr lang="en-US" sz="1400" b="1" kern="1200" baseline="0" dirty="0">
              <a:solidFill>
                <a:schemeClr val="tx1"/>
              </a:solidFill>
              <a:effectLst/>
              <a:latin typeface="+mn-lt"/>
              <a:ea typeface="+mn-ea"/>
              <a:cs typeface="+mn-cs"/>
            </a:endParaRPr>
          </a:p>
          <a:p>
            <a:endParaRPr lang="en-US" sz="1200" b="1" kern="1200" baseline="0" dirty="0">
              <a:solidFill>
                <a:schemeClr val="tx1"/>
              </a:solidFill>
              <a:effectLst/>
              <a:latin typeface="+mn-lt"/>
              <a:ea typeface="+mn-ea"/>
              <a:cs typeface="+mn-cs"/>
            </a:endParaRPr>
          </a:p>
        </p:txBody>
      </p:sp>
      <p:sp>
        <p:nvSpPr>
          <p:cNvPr id="4" name="Header Placeholder 3"/>
          <p:cNvSpPr>
            <a:spLocks noGrp="1"/>
          </p:cNvSpPr>
          <p:nvPr>
            <p:ph type="hdr" sz="quarter" idx="10"/>
          </p:nvPr>
        </p:nvSpPr>
        <p:spPr>
          <a:xfrm>
            <a:off x="0" y="1"/>
            <a:ext cx="4028440" cy="344091"/>
          </a:xfrm>
          <a:prstGeom prst="rect">
            <a:avLst/>
          </a:prstGeom>
        </p:spPr>
        <p:txBody>
          <a:bodyPr/>
          <a:lstStyle/>
          <a:p>
            <a:r>
              <a:rPr lang="en-US" dirty="0">
                <a:solidFill>
                  <a:prstClr val="black"/>
                </a:solidFill>
              </a:rPr>
              <a:t>Texas Principal Evaluation-PPT</a:t>
            </a:r>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solidFill>
                  <a:prstClr val="black"/>
                </a:solidFill>
              </a:rPr>
              <a:t>6/2014</a:t>
            </a:r>
          </a:p>
        </p:txBody>
      </p:sp>
      <p:sp>
        <p:nvSpPr>
          <p:cNvPr id="6" name="Slide Number Placeholder 5"/>
          <p:cNvSpPr>
            <a:spLocks noGrp="1"/>
          </p:cNvSpPr>
          <p:nvPr>
            <p:ph type="sldNum" sz="quarter" idx="12"/>
          </p:nvPr>
        </p:nvSpPr>
        <p:spPr>
          <a:xfrm>
            <a:off x="5265810" y="6651885"/>
            <a:ext cx="4028440" cy="206115"/>
          </a:xfrm>
          <a:prstGeom prst="rect">
            <a:avLst/>
          </a:prstGeom>
        </p:spPr>
        <p:txBody>
          <a:bodyPr/>
          <a:lstStyle/>
          <a:p>
            <a:fld id="{51265FB6-EC9D-49D2-AACA-92A240A4735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31327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7925" y="100013"/>
            <a:ext cx="2071688" cy="1552575"/>
          </a:xfrm>
        </p:spPr>
      </p:sp>
      <p:sp>
        <p:nvSpPr>
          <p:cNvPr id="3" name="Notes Placeholder 2"/>
          <p:cNvSpPr>
            <a:spLocks noGrp="1"/>
          </p:cNvSpPr>
          <p:nvPr>
            <p:ph type="body" idx="1"/>
          </p:nvPr>
        </p:nvSpPr>
        <p:spPr/>
        <p:txBody>
          <a:bodyPr/>
          <a:lstStyle/>
          <a:p>
            <a:r>
              <a:rPr lang="en-US" sz="1400" b="1" dirty="0">
                <a:solidFill>
                  <a:schemeClr val="tx1"/>
                </a:solidFill>
              </a:rPr>
              <a:t>Review</a:t>
            </a:r>
            <a:r>
              <a:rPr lang="en-US" sz="1400" b="1" baseline="0" dirty="0">
                <a:solidFill>
                  <a:schemeClr val="tx1"/>
                </a:solidFill>
              </a:rPr>
              <a:t> of Participant Manual to provide Background Knowledge for the Collection of Evidence and Artifacts.</a:t>
            </a:r>
            <a:endParaRPr lang="en-US" sz="1400" b="1" dirty="0">
              <a:solidFill>
                <a:schemeClr val="tx1"/>
              </a:solidFill>
            </a:endParaRPr>
          </a:p>
          <a:p>
            <a:endParaRPr lang="en-US" sz="1400" b="1" dirty="0">
              <a:solidFill>
                <a:schemeClr val="tx1"/>
              </a:solidFill>
            </a:endParaRPr>
          </a:p>
          <a:p>
            <a:r>
              <a:rPr lang="en-US" sz="1400" b="1" baseline="0" dirty="0">
                <a:solidFill>
                  <a:schemeClr val="tx1"/>
                </a:solidFill>
              </a:rPr>
              <a:t>1 min. for silent reading</a:t>
            </a:r>
          </a:p>
          <a:p>
            <a:r>
              <a:rPr lang="en-US" sz="1400" b="1" baseline="0" dirty="0">
                <a:solidFill>
                  <a:schemeClr val="tx1"/>
                </a:solidFill>
              </a:rPr>
              <a:t>10:15 to 10:16</a:t>
            </a:r>
          </a:p>
          <a:p>
            <a:endParaRPr lang="en-US" sz="1400" b="1" baseline="0" dirty="0">
              <a:solidFill>
                <a:schemeClr val="tx1"/>
              </a:solidFill>
            </a:endParaRPr>
          </a:p>
          <a:p>
            <a:r>
              <a:rPr lang="en-US" sz="1400" b="1" dirty="0">
                <a:solidFill>
                  <a:schemeClr val="tx1"/>
                </a:solidFill>
              </a:rPr>
              <a:t>State: </a:t>
            </a:r>
            <a:r>
              <a:rPr lang="en-US" sz="1400" b="1" baseline="0" dirty="0">
                <a:solidFill>
                  <a:schemeClr val="tx1"/>
                </a:solidFill>
              </a:rPr>
              <a:t>Take a few minutes to read and make notes about the next step in the T-PESS process:  Beginning of Year Conference.</a:t>
            </a:r>
          </a:p>
          <a:p>
            <a:endParaRPr lang="en-US" sz="1400" b="1" baseline="0" dirty="0">
              <a:solidFill>
                <a:schemeClr val="tx1"/>
              </a:solidFill>
            </a:endParaRPr>
          </a:p>
          <a:p>
            <a:r>
              <a:rPr lang="en-US" sz="1400" b="1" baseline="0" dirty="0">
                <a:solidFill>
                  <a:schemeClr val="tx1"/>
                </a:solidFill>
              </a:rPr>
              <a:t>Facilitator ensures a quiet environment for silent reading for 2 minutes.   This activity is helpful to some of the adult learners in the room.  The  T-PESS graphic is helpful to others.  We are trying to support everyone in gaining a strong conceptual understanding of the T-PESS process.</a:t>
            </a:r>
            <a:endParaRPr lang="en-US" sz="1400" b="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3EECFA3-1471-4CA6-912C-C72B25F838FE}" type="slidenum">
              <a:rPr lang="en-US" smtClean="0"/>
              <a:t>42</a:t>
            </a:fld>
            <a:endParaRPr lang="en-US" dirty="0"/>
          </a:p>
        </p:txBody>
      </p:sp>
    </p:spTree>
    <p:extLst>
      <p:ext uri="{BB962C8B-B14F-4D97-AF65-F5344CB8AC3E}">
        <p14:creationId xmlns:p14="http://schemas.microsoft.com/office/powerpoint/2010/main" val="1369387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normAutofit/>
          </a:bodyPr>
          <a:lstStyle/>
          <a:p>
            <a:r>
              <a:rPr lang="en-US" sz="1400" b="1" kern="1200" dirty="0">
                <a:solidFill>
                  <a:schemeClr val="tx1"/>
                </a:solidFill>
                <a:effectLst/>
                <a:latin typeface="+mn-lt"/>
                <a:ea typeface="+mn-ea"/>
                <a:cs typeface="+mn-cs"/>
              </a:rPr>
              <a:t>Artifacts and Evidence for EOY</a:t>
            </a:r>
            <a:endParaRPr lang="en-US" sz="1400" b="1" kern="1200" baseline="0" dirty="0">
              <a:solidFill>
                <a:schemeClr val="tx1"/>
              </a:solidFill>
              <a:effectLst/>
              <a:latin typeface="+mn-lt"/>
              <a:ea typeface="+mn-ea"/>
              <a:cs typeface="+mn-cs"/>
            </a:endParaRPr>
          </a:p>
          <a:p>
            <a:endParaRPr lang="en-US" sz="1400" b="1" kern="1200" baseline="0" dirty="0">
              <a:solidFill>
                <a:schemeClr val="tx1"/>
              </a:solidFill>
              <a:effectLst/>
              <a:latin typeface="+mn-lt"/>
              <a:ea typeface="+mn-ea"/>
              <a:cs typeface="+mn-cs"/>
            </a:endParaRPr>
          </a:p>
          <a:p>
            <a:r>
              <a:rPr lang="en-US" sz="1400" b="1" kern="1200" baseline="0" dirty="0">
                <a:solidFill>
                  <a:schemeClr val="tx1"/>
                </a:solidFill>
                <a:effectLst/>
                <a:latin typeface="+mn-lt"/>
                <a:ea typeface="+mn-ea"/>
                <a:cs typeface="+mn-cs"/>
              </a:rPr>
              <a:t>1 min.  </a:t>
            </a:r>
          </a:p>
          <a:p>
            <a:r>
              <a:rPr lang="en-US" sz="1400" b="1" kern="1200" baseline="0" dirty="0">
                <a:solidFill>
                  <a:schemeClr val="tx1"/>
                </a:solidFill>
                <a:effectLst/>
                <a:latin typeface="+mn-lt"/>
                <a:ea typeface="+mn-ea"/>
                <a:cs typeface="+mn-cs"/>
              </a:rPr>
              <a:t>10:16 to 10:17</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State:  In preparation for the End-of-year Performance Discussion and completion of the final Summary Evaluation Rating Form, it is important for the principal to prepare a collection</a:t>
            </a:r>
            <a:r>
              <a:rPr lang="en-US" sz="1400" b="1" kern="1200" baseline="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of the data, artifacts, and evidence that supports his or her performance throughout the year and demonstrates progress toward attaining his or her professional goals. This assessment is NOT a portfolio of everything the principal has done throughout the school year. Rather, this is a summarization of the data, artifacts, and evidence pertaining to the principal's goals that were agreed on during the BOY Conference.</a:t>
            </a:r>
          </a:p>
          <a:p>
            <a:r>
              <a:rPr lang="en-US" sz="14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pPr>
              <a:defRPr/>
            </a:pPr>
            <a:fld id="{6CC7DECC-E050-483A-8E75-490F58058DDF}" type="slidenum">
              <a:rPr lang="en-US" smtClean="0">
                <a:solidFill>
                  <a:prstClr val="black"/>
                </a:solidFill>
              </a:rPr>
              <a:pPr>
                <a:defRPr/>
              </a:pPr>
              <a:t>43</a:t>
            </a:fld>
            <a:endParaRPr lang="en-US" dirty="0">
              <a:solidFill>
                <a:prstClr val="black"/>
              </a:solidFill>
            </a:endParaRPr>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solidFill>
                  <a:prstClr val="black"/>
                </a:solidFill>
              </a:rPr>
              <a:t>6/2014</a:t>
            </a:r>
          </a:p>
        </p:txBody>
      </p:sp>
      <p:sp>
        <p:nvSpPr>
          <p:cNvPr id="6" name="Header Placeholder 5"/>
          <p:cNvSpPr>
            <a:spLocks noGrp="1"/>
          </p:cNvSpPr>
          <p:nvPr>
            <p:ph type="hdr" sz="quarter" idx="12"/>
          </p:nvPr>
        </p:nvSpPr>
        <p:spPr>
          <a:xfrm>
            <a:off x="0" y="1"/>
            <a:ext cx="4028440" cy="344091"/>
          </a:xfrm>
          <a:prstGeom prst="rect">
            <a:avLst/>
          </a:prstGeom>
        </p:spPr>
        <p:txBody>
          <a:bodyPr/>
          <a:lstStyle/>
          <a:p>
            <a:r>
              <a:rPr lang="en-US" dirty="0">
                <a:solidFill>
                  <a:prstClr val="black"/>
                </a:solidFill>
              </a:rPr>
              <a:t>Texas Principal Evaluation-PPT</a:t>
            </a:r>
          </a:p>
        </p:txBody>
      </p:sp>
    </p:spTree>
    <p:extLst>
      <p:ext uri="{BB962C8B-B14F-4D97-AF65-F5344CB8AC3E}">
        <p14:creationId xmlns:p14="http://schemas.microsoft.com/office/powerpoint/2010/main" val="16837422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7925" y="100013"/>
            <a:ext cx="2071688" cy="1552575"/>
          </a:xfrm>
        </p:spPr>
      </p:sp>
      <p:sp>
        <p:nvSpPr>
          <p:cNvPr id="3" name="Notes Placeholder 2"/>
          <p:cNvSpPr>
            <a:spLocks noGrp="1"/>
          </p:cNvSpPr>
          <p:nvPr>
            <p:ph type="body" idx="1"/>
          </p:nvPr>
        </p:nvSpPr>
        <p:spPr/>
        <p:txBody>
          <a:bodyPr/>
          <a:lstStyle/>
          <a:p>
            <a:r>
              <a:rPr lang="en-US" sz="1400" b="1" dirty="0">
                <a:solidFill>
                  <a:schemeClr val="tx1"/>
                </a:solidFill>
              </a:rPr>
              <a:t>Review</a:t>
            </a:r>
            <a:r>
              <a:rPr lang="en-US" sz="1400" b="1" baseline="0" dirty="0">
                <a:solidFill>
                  <a:schemeClr val="tx1"/>
                </a:solidFill>
              </a:rPr>
              <a:t> of Participant Manual to provide Background Knowledge for End- of-Year Conference.</a:t>
            </a:r>
            <a:endParaRPr lang="en-US" sz="1400" b="1" dirty="0">
              <a:solidFill>
                <a:schemeClr val="tx1"/>
              </a:solidFill>
            </a:endParaRPr>
          </a:p>
          <a:p>
            <a:endParaRPr lang="en-US" sz="1400" b="1" dirty="0">
              <a:solidFill>
                <a:schemeClr val="tx1"/>
              </a:solidFill>
            </a:endParaRPr>
          </a:p>
          <a:p>
            <a:r>
              <a:rPr lang="en-US" sz="1400" b="1" baseline="0" dirty="0">
                <a:solidFill>
                  <a:schemeClr val="tx1"/>
                </a:solidFill>
              </a:rPr>
              <a:t>2 min. for silent reading</a:t>
            </a:r>
          </a:p>
          <a:p>
            <a:r>
              <a:rPr lang="en-US" sz="1400" b="1" baseline="0" dirty="0">
                <a:solidFill>
                  <a:schemeClr val="tx1"/>
                </a:solidFill>
              </a:rPr>
              <a:t>10:17 to 10:19</a:t>
            </a:r>
          </a:p>
          <a:p>
            <a:endParaRPr lang="en-US" sz="1400" b="1" baseline="0" dirty="0">
              <a:solidFill>
                <a:schemeClr val="tx1"/>
              </a:solidFill>
            </a:endParaRPr>
          </a:p>
          <a:p>
            <a:r>
              <a:rPr lang="en-US" sz="1400" b="1" baseline="0" dirty="0">
                <a:solidFill>
                  <a:schemeClr val="tx1"/>
                </a:solidFill>
              </a:rPr>
              <a:t>TOT:</a:t>
            </a:r>
            <a:endParaRPr lang="en-US" sz="1400" b="1" dirty="0">
              <a:solidFill>
                <a:schemeClr val="tx1"/>
              </a:solidFill>
            </a:endParaRPr>
          </a:p>
          <a:p>
            <a:r>
              <a:rPr lang="en-US" sz="1400" b="1" dirty="0">
                <a:solidFill>
                  <a:schemeClr val="tx1"/>
                </a:solidFill>
              </a:rPr>
              <a:t>State: </a:t>
            </a:r>
            <a:r>
              <a:rPr lang="en-US" sz="1400" b="1" baseline="0" dirty="0">
                <a:solidFill>
                  <a:schemeClr val="tx1"/>
                </a:solidFill>
              </a:rPr>
              <a:t>Take a few minutes to read and make notes about the next step in the T-PESS process:  End-of-Year Conference.</a:t>
            </a:r>
          </a:p>
          <a:p>
            <a:endParaRPr lang="en-US" sz="1400" b="1" baseline="0" dirty="0">
              <a:solidFill>
                <a:schemeClr val="tx1"/>
              </a:solidFill>
            </a:endParaRPr>
          </a:p>
          <a:p>
            <a:r>
              <a:rPr lang="en-US" sz="1400" b="1" baseline="0" dirty="0">
                <a:solidFill>
                  <a:schemeClr val="tx1"/>
                </a:solidFill>
              </a:rPr>
              <a:t>Facilitator ensures a quiet environment for silent reading for 2 minutes.   This activity is helpful to some of the adult learners in the room.  The  T-PESS graphic is helpful to others.  We are trying to support everyone in gaining a strong conceptual understanding of the T-PESS process.</a:t>
            </a:r>
            <a:endParaRPr lang="en-US" sz="1400" b="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3EECFA3-1471-4CA6-912C-C72B25F838FE}" type="slidenum">
              <a:rPr lang="en-US" smtClean="0"/>
              <a:t>44</a:t>
            </a:fld>
            <a:endParaRPr lang="en-US" dirty="0"/>
          </a:p>
        </p:txBody>
      </p:sp>
    </p:spTree>
    <p:extLst>
      <p:ext uri="{BB962C8B-B14F-4D97-AF65-F5344CB8AC3E}">
        <p14:creationId xmlns:p14="http://schemas.microsoft.com/office/powerpoint/2010/main" val="769698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normAutofit/>
          </a:bodyPr>
          <a:lstStyle/>
          <a:p>
            <a:r>
              <a:rPr lang="en-US" sz="1400" b="1" kern="1200" dirty="0">
                <a:solidFill>
                  <a:schemeClr val="tx1"/>
                </a:solidFill>
                <a:effectLst/>
                <a:latin typeface="+mn-lt"/>
                <a:ea typeface="+mn-ea"/>
                <a:cs typeface="+mn-cs"/>
              </a:rPr>
              <a:t>The End of Year Conference is the culminating activity.</a:t>
            </a:r>
            <a:r>
              <a:rPr lang="en-US" sz="1400" b="1" kern="1200" baseline="0" dirty="0">
                <a:solidFill>
                  <a:schemeClr val="tx1"/>
                </a:solidFill>
                <a:effectLst/>
                <a:latin typeface="+mn-lt"/>
                <a:ea typeface="+mn-ea"/>
                <a:cs typeface="+mn-cs"/>
              </a:rPr>
              <a:t>  It concludes the current year and looks forward to next.</a:t>
            </a:r>
          </a:p>
          <a:p>
            <a:endParaRPr lang="en-US" sz="1400" b="1" kern="1200" baseline="0" dirty="0">
              <a:solidFill>
                <a:schemeClr val="tx1"/>
              </a:solidFill>
              <a:effectLst/>
              <a:latin typeface="+mn-lt"/>
              <a:ea typeface="+mn-ea"/>
              <a:cs typeface="+mn-cs"/>
            </a:endParaRPr>
          </a:p>
          <a:p>
            <a:r>
              <a:rPr lang="en-US" sz="1400" b="1" kern="1200" baseline="0" dirty="0">
                <a:solidFill>
                  <a:schemeClr val="tx1"/>
                </a:solidFill>
                <a:effectLst/>
                <a:latin typeface="+mn-lt"/>
                <a:ea typeface="+mn-ea"/>
                <a:cs typeface="+mn-cs"/>
              </a:rPr>
              <a:t>1 min.  </a:t>
            </a:r>
          </a:p>
          <a:p>
            <a:r>
              <a:rPr lang="en-US" sz="1400" b="1" kern="1200" baseline="0" dirty="0">
                <a:solidFill>
                  <a:schemeClr val="tx1"/>
                </a:solidFill>
                <a:effectLst/>
                <a:latin typeface="+mn-lt"/>
                <a:ea typeface="+mn-ea"/>
                <a:cs typeface="+mn-cs"/>
              </a:rPr>
              <a:t>10:19 to 10:20</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State:</a:t>
            </a:r>
            <a:r>
              <a:rPr lang="en-US" sz="1400" b="1" kern="1200" baseline="0" dirty="0">
                <a:solidFill>
                  <a:schemeClr val="tx1"/>
                </a:solidFill>
                <a:effectLst/>
                <a:latin typeface="+mn-lt"/>
                <a:ea typeface="+mn-ea"/>
                <a:cs typeface="+mn-cs"/>
              </a:rPr>
              <a:t>  Now we are moving into the final stages of the annual T-PESS process.  </a:t>
            </a:r>
            <a:r>
              <a:rPr lang="en-US" sz="1400" b="1" kern="1200" dirty="0">
                <a:solidFill>
                  <a:schemeClr val="tx1"/>
                </a:solidFill>
                <a:effectLst/>
                <a:latin typeface="+mn-lt"/>
                <a:ea typeface="+mn-ea"/>
                <a:cs typeface="+mn-cs"/>
              </a:rPr>
              <a:t>The End-of-year Performance Discussion is focused on taking stock of the leader’s performance over the course of the evaluation cycle. Additionally, final ratings will be shared with the principal following this conference.  Like</a:t>
            </a:r>
            <a:r>
              <a:rPr lang="en-US" sz="1400" b="1" kern="1200" baseline="0" dirty="0">
                <a:solidFill>
                  <a:schemeClr val="tx1"/>
                </a:solidFill>
                <a:effectLst/>
                <a:latin typeface="+mn-lt"/>
                <a:ea typeface="+mn-ea"/>
                <a:cs typeface="+mn-cs"/>
              </a:rPr>
              <a:t> T-TESS, this is the opportunity for the principal to share what he or she is proud of accomplishing.</a:t>
            </a:r>
            <a:r>
              <a:rPr lang="en-US" sz="1400" b="1" kern="1200" dirty="0">
                <a:solidFill>
                  <a:schemeClr val="tx1"/>
                </a:solidFill>
                <a:effectLst/>
                <a:latin typeface="+mn-lt"/>
                <a:ea typeface="+mn-ea"/>
                <a:cs typeface="+mn-cs"/>
              </a:rPr>
              <a:t>. In determining final performance ratings, appraisers must take into account the overall performance of the leader benchmarked against his or her professional goals and all of the Texas Principal Standards.  </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State: T-PESS suggests that meetings between the appraiser and the principal are best conducted at the school site. Doing so presents several advantages including the opportunity to access any additional data, artifacts, or evidence that might be required to contribute an accurate assessment of the principal’s performance.</a:t>
            </a:r>
          </a:p>
          <a:p>
            <a:r>
              <a:rPr lang="en-US" sz="1400" b="1"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pPr>
              <a:defRPr/>
            </a:pPr>
            <a:fld id="{6CC7DECC-E050-483A-8E75-490F58058DDF}" type="slidenum">
              <a:rPr lang="en-US" smtClean="0">
                <a:solidFill>
                  <a:prstClr val="black"/>
                </a:solidFill>
              </a:rPr>
              <a:pPr>
                <a:defRPr/>
              </a:pPr>
              <a:t>45</a:t>
            </a:fld>
            <a:endParaRPr lang="en-US" dirty="0">
              <a:solidFill>
                <a:prstClr val="black"/>
              </a:solidFill>
            </a:endParaRPr>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solidFill>
                  <a:prstClr val="black"/>
                </a:solidFill>
              </a:rPr>
              <a:t>6/2014</a:t>
            </a:r>
          </a:p>
        </p:txBody>
      </p:sp>
      <p:sp>
        <p:nvSpPr>
          <p:cNvPr id="6" name="Header Placeholder 5"/>
          <p:cNvSpPr>
            <a:spLocks noGrp="1"/>
          </p:cNvSpPr>
          <p:nvPr>
            <p:ph type="hdr" sz="quarter" idx="12"/>
          </p:nvPr>
        </p:nvSpPr>
        <p:spPr>
          <a:xfrm>
            <a:off x="0" y="1"/>
            <a:ext cx="4028440" cy="344091"/>
          </a:xfrm>
          <a:prstGeom prst="rect">
            <a:avLst/>
          </a:prstGeom>
        </p:spPr>
        <p:txBody>
          <a:bodyPr/>
          <a:lstStyle/>
          <a:p>
            <a:r>
              <a:rPr lang="en-US" dirty="0">
                <a:solidFill>
                  <a:prstClr val="black"/>
                </a:solidFill>
              </a:rPr>
              <a:t>Texas Principal Evaluation-PPT</a:t>
            </a:r>
          </a:p>
        </p:txBody>
      </p:sp>
    </p:spTree>
    <p:extLst>
      <p:ext uri="{BB962C8B-B14F-4D97-AF65-F5344CB8AC3E}">
        <p14:creationId xmlns:p14="http://schemas.microsoft.com/office/powerpoint/2010/main" val="3276558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EOY Graphic</a:t>
            </a:r>
          </a:p>
          <a:p>
            <a:endParaRPr lang="en-US" sz="1400" b="1" dirty="0">
              <a:solidFill>
                <a:schemeClr val="tx1"/>
              </a:solidFill>
            </a:endParaRPr>
          </a:p>
          <a:p>
            <a:r>
              <a:rPr lang="en-US" sz="1400" b="1" dirty="0">
                <a:solidFill>
                  <a:schemeClr val="tx1"/>
                </a:solidFill>
              </a:rPr>
              <a:t>1 min. </a:t>
            </a:r>
          </a:p>
          <a:p>
            <a:r>
              <a:rPr lang="en-US" sz="1400" b="1" dirty="0">
                <a:solidFill>
                  <a:schemeClr val="tx1"/>
                </a:solidFill>
              </a:rPr>
              <a:t>10:20 to 10:21</a:t>
            </a:r>
          </a:p>
          <a:p>
            <a:endParaRPr lang="en-US" sz="1400" b="1" dirty="0">
              <a:solidFill>
                <a:schemeClr val="tx1"/>
              </a:solidFill>
            </a:endParaRPr>
          </a:p>
          <a:p>
            <a:r>
              <a:rPr lang="en-US" sz="1400" b="1" dirty="0">
                <a:solidFill>
                  <a:schemeClr val="tx1"/>
                </a:solidFill>
              </a:rPr>
              <a:t>Review End of Year Conference Graphic.</a:t>
            </a:r>
          </a:p>
          <a:p>
            <a:r>
              <a:rPr lang="en-US" sz="1400" b="1" dirty="0">
                <a:solidFill>
                  <a:schemeClr val="tx1"/>
                </a:solidFill>
              </a:rPr>
              <a:t>Remind participants of the relationship with EOY conference in T-TESS.</a:t>
            </a:r>
          </a:p>
          <a:p>
            <a:r>
              <a:rPr lang="en-US" sz="1400" b="1" dirty="0">
                <a:solidFill>
                  <a:schemeClr val="tx1"/>
                </a:solidFill>
              </a:rPr>
              <a:t>This is where the</a:t>
            </a:r>
            <a:r>
              <a:rPr lang="en-US" sz="1400" b="1" baseline="0" dirty="0">
                <a:solidFill>
                  <a:schemeClr val="tx1"/>
                </a:solidFill>
              </a:rPr>
              <a:t> principal gets to share evidence and bring things specifically to the attention of the appraiser to consider.</a:t>
            </a:r>
          </a:p>
          <a:p>
            <a:r>
              <a:rPr lang="en-US" sz="1400" b="1" baseline="0" dirty="0">
                <a:solidFill>
                  <a:schemeClr val="tx1"/>
                </a:solidFill>
              </a:rPr>
              <a:t/>
            </a:r>
            <a:br>
              <a:rPr lang="en-US" sz="1400" b="1" baseline="0" dirty="0">
                <a:solidFill>
                  <a:schemeClr val="tx1"/>
                </a:solidFill>
              </a:rPr>
            </a:br>
            <a:r>
              <a:rPr lang="en-US" sz="1400" b="1" baseline="0" dirty="0">
                <a:solidFill>
                  <a:schemeClr val="tx1"/>
                </a:solidFill>
              </a:rPr>
              <a:t>State:  The End of Year Conference is the time and place where the principal has the opportunity to share evidence and artifacts related to his or her professional growth goal.  Review of the GSPD plan takes place—just like the EOY conference in T-TESS.  The appraiser leads the conference with reflective questions that explore goal attainment, overall principal performance, and planning forward for the following year.  Summary ratings are determined by the appraiser AFTER this conference.</a:t>
            </a:r>
          </a:p>
          <a:p>
            <a:endParaRPr lang="en-US" sz="1400" b="1" baseline="0" dirty="0">
              <a:solidFill>
                <a:schemeClr val="tx1"/>
              </a:solidFill>
            </a:endParaRPr>
          </a:p>
          <a:p>
            <a:r>
              <a:rPr lang="en-US" sz="1400" b="1" baseline="0" dirty="0">
                <a:solidFill>
                  <a:schemeClr val="tx1"/>
                </a:solidFill>
              </a:rPr>
              <a:t>Invite people to turn and share with their table mates—what was the most valuable aspect of the EOY conference, in their opinion?</a:t>
            </a:r>
          </a:p>
          <a:p>
            <a:endParaRPr lang="en-US" baseline="0" dirty="0">
              <a:solidFill>
                <a:schemeClr val="tx1"/>
              </a:solidFill>
            </a:endParaRPr>
          </a:p>
          <a:p>
            <a:endParaRPr lang="en-US" dirty="0">
              <a:solidFill>
                <a:schemeClr val="tx1"/>
              </a:solidFill>
            </a:endParaRPr>
          </a:p>
        </p:txBody>
      </p:sp>
      <p:sp>
        <p:nvSpPr>
          <p:cNvPr id="4" name="Header Placeholder 3"/>
          <p:cNvSpPr>
            <a:spLocks noGrp="1"/>
          </p:cNvSpPr>
          <p:nvPr>
            <p:ph type="hdr" sz="quarter" idx="10"/>
          </p:nvPr>
        </p:nvSpPr>
        <p:spPr>
          <a:xfrm>
            <a:off x="0" y="1"/>
            <a:ext cx="4028440" cy="344091"/>
          </a:xfrm>
          <a:prstGeom prst="rect">
            <a:avLst/>
          </a:prstGeom>
        </p:spPr>
        <p:txBody>
          <a:bodyPr/>
          <a:lstStyle/>
          <a:p>
            <a:r>
              <a:rPr lang="en-US" dirty="0">
                <a:solidFill>
                  <a:prstClr val="black"/>
                </a:solidFill>
              </a:rPr>
              <a:t>Texas Principal Evaluation-PPT</a:t>
            </a:r>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solidFill>
                  <a:prstClr val="black"/>
                </a:solidFill>
              </a:rPr>
              <a:t>6/2014</a:t>
            </a:r>
          </a:p>
        </p:txBody>
      </p:sp>
      <p:sp>
        <p:nvSpPr>
          <p:cNvPr id="6" name="Slide Number Placeholder 5"/>
          <p:cNvSpPr>
            <a:spLocks noGrp="1"/>
          </p:cNvSpPr>
          <p:nvPr>
            <p:ph type="sldNum" sz="quarter" idx="12"/>
          </p:nvPr>
        </p:nvSpPr>
        <p:spPr>
          <a:xfrm>
            <a:off x="5265810" y="6651885"/>
            <a:ext cx="4028440" cy="206115"/>
          </a:xfrm>
          <a:prstGeom prst="rect">
            <a:avLst/>
          </a:prstGeom>
        </p:spPr>
        <p:txBody>
          <a:bodyPr/>
          <a:lstStyle/>
          <a:p>
            <a:fld id="{51265FB6-EC9D-49D2-AACA-92A240A4735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859842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280988"/>
            <a:ext cx="4181475" cy="3136900"/>
          </a:xfrm>
          <a:prstGeom prst="rect">
            <a:avLst/>
          </a:prstGeom>
        </p:spPr>
      </p:sp>
      <p:sp>
        <p:nvSpPr>
          <p:cNvPr id="3" name="Notes Placeholder 2"/>
          <p:cNvSpPr>
            <a:spLocks noGrp="1"/>
          </p:cNvSpPr>
          <p:nvPr>
            <p:ph type="body" idx="1"/>
          </p:nvPr>
        </p:nvSpPr>
        <p:spPr>
          <a:xfrm>
            <a:off x="304800" y="3471331"/>
            <a:ext cx="6248400" cy="5469467"/>
          </a:xfrm>
          <a:prstGeom prst="rect">
            <a:avLst/>
          </a:prstGeom>
        </p:spPr>
        <p:txBody>
          <a:bodyPr/>
          <a:lstStyle/>
          <a:p>
            <a:r>
              <a:rPr lang="en-US" sz="1400" b="1" kern="1200" dirty="0">
                <a:solidFill>
                  <a:schemeClr val="tx1"/>
                </a:solidFill>
                <a:effectLst/>
                <a:latin typeface="+mn-lt"/>
                <a:ea typeface="+mn-ea"/>
                <a:cs typeface="+mn-cs"/>
              </a:rPr>
              <a:t>Original explanation of the EOY Goal Attainment</a:t>
            </a:r>
            <a:r>
              <a:rPr lang="en-US" sz="1400" b="1" kern="1200" baseline="0" dirty="0">
                <a:solidFill>
                  <a:schemeClr val="tx1"/>
                </a:solidFill>
                <a:effectLst/>
                <a:latin typeface="+mn-lt"/>
                <a:ea typeface="+mn-ea"/>
                <a:cs typeface="+mn-cs"/>
              </a:rPr>
              <a:t> Form.</a:t>
            </a:r>
          </a:p>
          <a:p>
            <a:endParaRPr lang="en-US" sz="1400" b="1" kern="1200" baseline="0" dirty="0">
              <a:solidFill>
                <a:schemeClr val="tx1"/>
              </a:solidFill>
              <a:effectLst/>
              <a:latin typeface="+mn-lt"/>
              <a:ea typeface="+mn-ea"/>
              <a:cs typeface="+mn-cs"/>
            </a:endParaRPr>
          </a:p>
          <a:p>
            <a:r>
              <a:rPr lang="en-US" sz="1400" b="1" kern="1200" baseline="0" dirty="0">
                <a:solidFill>
                  <a:schemeClr val="tx1"/>
                </a:solidFill>
                <a:effectLst/>
                <a:latin typeface="+mn-lt"/>
                <a:ea typeface="+mn-ea"/>
                <a:cs typeface="+mn-cs"/>
              </a:rPr>
              <a:t>1 min.  10:21 to 10:21</a:t>
            </a:r>
          </a:p>
          <a:p>
            <a:endParaRPr lang="en-US" sz="1400" b="1" kern="1200" baseline="0" dirty="0">
              <a:solidFill>
                <a:schemeClr val="tx1"/>
              </a:solidFill>
              <a:effectLst/>
              <a:latin typeface="+mn-lt"/>
              <a:ea typeface="+mn-ea"/>
              <a:cs typeface="+mn-cs"/>
            </a:endParaRPr>
          </a:p>
          <a:p>
            <a:r>
              <a:rPr lang="en-US" sz="1400" b="1" kern="1200" baseline="0" dirty="0">
                <a:solidFill>
                  <a:schemeClr val="tx1"/>
                </a:solidFill>
                <a:effectLst/>
                <a:latin typeface="+mn-lt"/>
                <a:ea typeface="+mn-ea"/>
                <a:cs typeface="+mn-cs"/>
              </a:rPr>
              <a:t>TOT:</a:t>
            </a:r>
          </a:p>
          <a:p>
            <a:r>
              <a:rPr lang="en-US" sz="1400" b="1" kern="1200" dirty="0">
                <a:solidFill>
                  <a:schemeClr val="tx1"/>
                </a:solidFill>
                <a:effectLst/>
                <a:latin typeface="+mn-lt"/>
                <a:ea typeface="+mn-ea"/>
                <a:cs typeface="+mn-cs"/>
              </a:rPr>
              <a:t>State:  “The Principal Evaluation Steering Committee concluded that goal setting, as a part of professional development, must play a significant role in the growth and development of the principal and must also be included as a factor in determining the overall performance of the principal.  As a result, T-PESS includes a rubric that is used to determine the degree to which the principal attained his or her goal(s). </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The End-of-year Goal Attainment Form will be used by appraisers in determining the degree to which the principal has accomplished his or her goal(s). It is reasonable to assume that in some cases a particular goal may be carried over into the next year.”</a:t>
            </a:r>
          </a:p>
          <a:p>
            <a:endParaRPr lang="en-US" sz="1400" b="1" kern="1200" dirty="0">
              <a:solidFill>
                <a:schemeClr val="tx1"/>
              </a:solidFill>
              <a:effectLst/>
              <a:latin typeface="+mn-lt"/>
              <a:ea typeface="+mn-ea"/>
              <a:cs typeface="+mn-cs"/>
            </a:endParaRPr>
          </a:p>
          <a:p>
            <a:r>
              <a:rPr lang="en-US" sz="1400" b="1" i="0" kern="1200" dirty="0">
                <a:solidFill>
                  <a:schemeClr val="tx1"/>
                </a:solidFill>
                <a:effectLst/>
                <a:latin typeface="+mn-lt"/>
                <a:ea typeface="+mn-ea"/>
                <a:cs typeface="+mn-cs"/>
              </a:rPr>
              <a:t>Note to Facilitator</a:t>
            </a:r>
            <a:endParaRPr lang="en-US" sz="1400" b="1" i="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The Texas Principal Evaluation Steering Committee determined that goal attainment is more than a zero sum where either you accomplished your goal and get credit or you didn’t and get no credit. Instead, the Steering Committee recognized that goal attainment may exceed an annual time frame.</a:t>
            </a:r>
          </a:p>
          <a:p>
            <a:r>
              <a:rPr lang="en-US" sz="1400" b="1" kern="1200" dirty="0">
                <a:solidFill>
                  <a:schemeClr val="tx1"/>
                </a:solidFill>
                <a:effectLst/>
                <a:latin typeface="+mn-lt"/>
                <a:ea typeface="+mn-ea"/>
                <a:cs typeface="+mn-cs"/>
              </a:rPr>
              <a:t>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p:txBody>
      </p:sp>
      <p:sp>
        <p:nvSpPr>
          <p:cNvPr id="4" name="Header Placeholder 3"/>
          <p:cNvSpPr>
            <a:spLocks noGrp="1"/>
          </p:cNvSpPr>
          <p:nvPr>
            <p:ph type="hdr" sz="quarter" idx="10"/>
          </p:nvPr>
        </p:nvSpPr>
        <p:spPr>
          <a:xfrm>
            <a:off x="0" y="2"/>
            <a:ext cx="2971800" cy="466434"/>
          </a:xfrm>
          <a:prstGeom prst="rect">
            <a:avLst/>
          </a:prstGeom>
        </p:spPr>
        <p:txBody>
          <a:bodyPr/>
          <a:lstStyle/>
          <a:p>
            <a:r>
              <a:rPr lang="en-US" dirty="0"/>
              <a:t>Texas Principal Evaluation-PPT</a:t>
            </a:r>
          </a:p>
        </p:txBody>
      </p:sp>
      <p:sp>
        <p:nvSpPr>
          <p:cNvPr id="5" name="Date Placeholder 4"/>
          <p:cNvSpPr>
            <a:spLocks noGrp="1"/>
          </p:cNvSpPr>
          <p:nvPr>
            <p:ph type="dt" idx="11"/>
          </p:nvPr>
        </p:nvSpPr>
        <p:spPr>
          <a:xfrm>
            <a:off x="3884614" y="2"/>
            <a:ext cx="2971800" cy="466434"/>
          </a:xfrm>
          <a:prstGeom prst="rect">
            <a:avLst/>
          </a:prstGeom>
        </p:spPr>
        <p:txBody>
          <a:bodyPr/>
          <a:lstStyle/>
          <a:p>
            <a:r>
              <a:rPr lang="en-US" dirty="0"/>
              <a:t>6/2014</a:t>
            </a:r>
          </a:p>
        </p:txBody>
      </p:sp>
      <p:sp>
        <p:nvSpPr>
          <p:cNvPr id="6" name="Slide Number Placeholder 5"/>
          <p:cNvSpPr>
            <a:spLocks noGrp="1"/>
          </p:cNvSpPr>
          <p:nvPr>
            <p:ph type="sldNum" sz="quarter" idx="12"/>
          </p:nvPr>
        </p:nvSpPr>
        <p:spPr>
          <a:xfrm>
            <a:off x="3884614" y="9017000"/>
            <a:ext cx="2971800" cy="279400"/>
          </a:xfrm>
          <a:prstGeom prst="rect">
            <a:avLst/>
          </a:prstGeom>
        </p:spPr>
        <p:txBody>
          <a:bodyPr/>
          <a:lstStyle/>
          <a:p>
            <a:fld id="{51265FB6-EC9D-49D2-AACA-92A240A4735A}" type="slidenum">
              <a:rPr lang="en-US" smtClean="0"/>
              <a:t>47</a:t>
            </a:fld>
            <a:endParaRPr lang="en-US" dirty="0"/>
          </a:p>
        </p:txBody>
      </p:sp>
    </p:spTree>
    <p:extLst>
      <p:ext uri="{BB962C8B-B14F-4D97-AF65-F5344CB8AC3E}">
        <p14:creationId xmlns:p14="http://schemas.microsoft.com/office/powerpoint/2010/main" val="6290623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280988"/>
            <a:ext cx="4181475" cy="3136900"/>
          </a:xfrm>
          <a:prstGeom prst="rect">
            <a:avLst/>
          </a:prstGeom>
        </p:spPr>
      </p:sp>
      <p:sp>
        <p:nvSpPr>
          <p:cNvPr id="3" name="Notes Placeholder 2"/>
          <p:cNvSpPr>
            <a:spLocks noGrp="1"/>
          </p:cNvSpPr>
          <p:nvPr>
            <p:ph type="body" idx="1"/>
          </p:nvPr>
        </p:nvSpPr>
        <p:spPr>
          <a:xfrm>
            <a:off x="304800" y="3471331"/>
            <a:ext cx="6248400" cy="5469467"/>
          </a:xfrm>
          <a:prstGeom prst="rect">
            <a:avLst/>
          </a:prstGeom>
        </p:spPr>
        <p:txBody>
          <a:bodyPr/>
          <a:lstStyle/>
          <a:p>
            <a:pPr defTabSz="873161">
              <a:defRPr/>
            </a:pPr>
            <a:r>
              <a:rPr lang="en-US" sz="1400" b="1" dirty="0">
                <a:solidFill>
                  <a:schemeClr val="tx1"/>
                </a:solidFill>
                <a:latin typeface="+mn-lt"/>
              </a:rPr>
              <a:t>Original:  Example</a:t>
            </a:r>
            <a:r>
              <a:rPr lang="en-US" sz="1400" b="1" baseline="0" dirty="0">
                <a:solidFill>
                  <a:schemeClr val="tx1"/>
                </a:solidFill>
                <a:latin typeface="+mn-lt"/>
              </a:rPr>
              <a:t> of the Summary Rating Form.  There is ONE per Standard for a total of 5 pages.</a:t>
            </a:r>
          </a:p>
          <a:p>
            <a:pPr defTabSz="873161">
              <a:defRPr/>
            </a:pPr>
            <a:endParaRPr lang="en-US" sz="1400" b="1" baseline="0" dirty="0">
              <a:solidFill>
                <a:schemeClr val="tx1"/>
              </a:solidFill>
              <a:latin typeface="+mn-lt"/>
            </a:endParaRPr>
          </a:p>
          <a:p>
            <a:pPr defTabSz="873161">
              <a:defRPr/>
            </a:pPr>
            <a:r>
              <a:rPr lang="en-US" sz="1400" b="1" baseline="0" dirty="0">
                <a:solidFill>
                  <a:schemeClr val="tx1"/>
                </a:solidFill>
                <a:latin typeface="+mn-lt"/>
              </a:rPr>
              <a:t>NOTE:  THE OVERALL RATING SCORE IS NOT REQUIRED.  Districts may score each Standard at the level of the Indicator.</a:t>
            </a:r>
          </a:p>
          <a:p>
            <a:pPr defTabSz="873161">
              <a:defRPr/>
            </a:pPr>
            <a:endParaRPr lang="en-US" sz="1400" b="1" baseline="0" dirty="0">
              <a:solidFill>
                <a:schemeClr val="tx1"/>
              </a:solidFill>
              <a:latin typeface="+mn-lt"/>
            </a:endParaRPr>
          </a:p>
          <a:p>
            <a:pPr defTabSz="873161">
              <a:defRPr/>
            </a:pPr>
            <a:r>
              <a:rPr lang="en-US" sz="1400" b="1" baseline="0" dirty="0">
                <a:solidFill>
                  <a:schemeClr val="tx1"/>
                </a:solidFill>
                <a:latin typeface="+mn-lt"/>
              </a:rPr>
              <a:t>1 min.  10:21 to 10:22</a:t>
            </a:r>
          </a:p>
          <a:p>
            <a:pPr defTabSz="873161">
              <a:defRPr/>
            </a:pPr>
            <a:endParaRPr lang="en-US" sz="1400" b="1" baseline="0" dirty="0">
              <a:solidFill>
                <a:schemeClr val="tx1"/>
              </a:solidFill>
              <a:latin typeface="+mn-lt"/>
            </a:endParaRPr>
          </a:p>
          <a:p>
            <a:pPr defTabSz="873161">
              <a:defRPr/>
            </a:pPr>
            <a:r>
              <a:rPr lang="en-US" sz="1400" b="1" baseline="0" dirty="0">
                <a:solidFill>
                  <a:schemeClr val="tx1"/>
                </a:solidFill>
                <a:latin typeface="+mn-lt"/>
              </a:rPr>
              <a:t>TOT:</a:t>
            </a:r>
            <a:endParaRPr lang="en-US" sz="1400" b="1" dirty="0">
              <a:solidFill>
                <a:schemeClr val="tx1"/>
              </a:solidFill>
              <a:latin typeface="+mn-lt"/>
            </a:endParaRPr>
          </a:p>
          <a:p>
            <a:pPr defTabSz="873161">
              <a:defRPr/>
            </a:pPr>
            <a:r>
              <a:rPr lang="en-US" sz="1400" b="1" dirty="0">
                <a:solidFill>
                  <a:schemeClr val="tx1"/>
                </a:solidFill>
                <a:latin typeface="+mn-lt"/>
              </a:rPr>
              <a:t>State:  The formative annual process of collecting performance data and providing constructive feedback rolls up to provide a Summary of the school-level leader’s performance. This “quick at a glance” form provide the appraiser with the data necessary to make final performance ratings.</a:t>
            </a:r>
          </a:p>
          <a:p>
            <a:endParaRPr lang="en-US" sz="1400" b="1" dirty="0">
              <a:solidFill>
                <a:schemeClr val="tx1"/>
              </a:solidFill>
            </a:endParaRPr>
          </a:p>
          <a:p>
            <a:r>
              <a:rPr lang="en-US" sz="1400" b="1" kern="1200" dirty="0">
                <a:solidFill>
                  <a:schemeClr val="tx1"/>
                </a:solidFill>
                <a:effectLst/>
                <a:latin typeface="+mn-lt"/>
                <a:ea typeface="+mn-ea"/>
                <a:cs typeface="+mn-cs"/>
              </a:rPr>
              <a:t>In preparation for the End-of-year Performance Discussion, the appraiser should:</a:t>
            </a:r>
          </a:p>
          <a:p>
            <a:r>
              <a:rPr lang="en-US" sz="1400" b="1" kern="1200" dirty="0">
                <a:solidFill>
                  <a:schemeClr val="tx1"/>
                </a:solidFill>
                <a:effectLst/>
                <a:latin typeface="+mn-lt"/>
                <a:ea typeface="+mn-ea"/>
                <a:cs typeface="+mn-cs"/>
              </a:rPr>
              <a:t>1. Review the performance goals,</a:t>
            </a:r>
          </a:p>
          <a:p>
            <a:r>
              <a:rPr lang="en-US" sz="1400" b="1" kern="1200" dirty="0">
                <a:solidFill>
                  <a:schemeClr val="tx1"/>
                </a:solidFill>
                <a:effectLst/>
                <a:latin typeface="+mn-lt"/>
                <a:ea typeface="+mn-ea"/>
                <a:cs typeface="+mn-cs"/>
              </a:rPr>
              <a:t>2. Review the Mid-year Progress Form, </a:t>
            </a:r>
          </a:p>
          <a:p>
            <a:r>
              <a:rPr lang="en-US" sz="1400" b="1" kern="1200" dirty="0">
                <a:solidFill>
                  <a:schemeClr val="tx1"/>
                </a:solidFill>
                <a:effectLst/>
                <a:latin typeface="+mn-lt"/>
                <a:ea typeface="+mn-ea"/>
                <a:cs typeface="+mn-cs"/>
              </a:rPr>
              <a:t>3. take stock of the information contained in the summary</a:t>
            </a:r>
            <a:r>
              <a:rPr lang="en-US" sz="1400" b="1" kern="1200" baseline="0" dirty="0">
                <a:solidFill>
                  <a:schemeClr val="tx1"/>
                </a:solidFill>
                <a:effectLst/>
                <a:latin typeface="+mn-lt"/>
                <a:ea typeface="+mn-ea"/>
                <a:cs typeface="+mn-cs"/>
              </a:rPr>
              <a:t> provided by the principal</a:t>
            </a:r>
            <a:r>
              <a:rPr lang="en-US" sz="1400" b="1" kern="1200" dirty="0">
                <a:solidFill>
                  <a:schemeClr val="tx1"/>
                </a:solidFill>
                <a:effectLst/>
                <a:latin typeface="+mn-lt"/>
                <a:ea typeface="+mn-ea"/>
                <a:cs typeface="+mn-cs"/>
              </a:rPr>
              <a:t>, and </a:t>
            </a:r>
          </a:p>
          <a:p>
            <a:r>
              <a:rPr lang="en-US" sz="1400" b="1" kern="1200" dirty="0">
                <a:solidFill>
                  <a:schemeClr val="tx1"/>
                </a:solidFill>
                <a:effectLst/>
                <a:latin typeface="+mn-lt"/>
                <a:ea typeface="+mn-ea"/>
                <a:cs typeface="+mn-cs"/>
              </a:rPr>
              <a:t>4. reflect on the principal’s performance in relation to his or her goals,</a:t>
            </a:r>
            <a:r>
              <a:rPr lang="en-US" sz="1400" b="1" kern="1200" baseline="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the Texas Principal Standards, and identified leadership practices. </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This slide illustrates the Summary Rating Form. It is necessary to provide summary ratings for all indicators and an overall rating for each standard of T-PESS</a:t>
            </a:r>
            <a:r>
              <a:rPr lang="en-US" sz="1400" b="1" kern="1200" baseline="0" dirty="0">
                <a:solidFill>
                  <a:schemeClr val="tx1"/>
                </a:solidFill>
                <a:effectLst/>
                <a:latin typeface="+mn-lt"/>
                <a:ea typeface="+mn-ea"/>
                <a:cs typeface="+mn-cs"/>
              </a:rPr>
              <a:t> however districts are not required to provide an overall score for each Standard. </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Indicator ratings should reflect the scoring rule (cumulative and additive). That score will transfer directly to the Summary Rating Form. If</a:t>
            </a:r>
            <a:r>
              <a:rPr lang="en-US" sz="1400" b="1" kern="1200" baseline="0" dirty="0">
                <a:solidFill>
                  <a:schemeClr val="tx1"/>
                </a:solidFill>
                <a:effectLst/>
                <a:latin typeface="+mn-lt"/>
                <a:ea typeface="+mn-ea"/>
                <a:cs typeface="+mn-cs"/>
              </a:rPr>
              <a:t> the district is using a single score for each standard, t</a:t>
            </a:r>
            <a:r>
              <a:rPr lang="en-US" sz="1400" b="1" kern="1200" dirty="0">
                <a:solidFill>
                  <a:schemeClr val="tx1"/>
                </a:solidFill>
                <a:effectLst/>
                <a:latin typeface="+mn-lt"/>
                <a:ea typeface="+mn-ea"/>
                <a:cs typeface="+mn-cs"/>
              </a:rPr>
              <a:t>he overall score for each standard should take into account the indicator ratings and any artifacts, evidence, and data supporting performance related to a standard.  </a:t>
            </a:r>
          </a:p>
          <a:p>
            <a:r>
              <a:rPr lang="en-US" sz="1400" b="1" kern="1200" dirty="0">
                <a:solidFill>
                  <a:schemeClr val="tx1"/>
                </a:solidFill>
                <a:effectLst/>
                <a:latin typeface="+mn-lt"/>
                <a:ea typeface="+mn-ea"/>
                <a:cs typeface="+mn-cs"/>
              </a:rPr>
              <a:t> </a:t>
            </a:r>
          </a:p>
          <a:p>
            <a:r>
              <a:rPr lang="en-US" sz="1400" b="1" i="0" kern="1200" dirty="0">
                <a:solidFill>
                  <a:schemeClr val="tx1"/>
                </a:solidFill>
                <a:effectLst/>
                <a:latin typeface="+mn-lt"/>
                <a:ea typeface="+mn-ea"/>
                <a:cs typeface="+mn-cs"/>
              </a:rPr>
              <a:t>Note to Facilitator</a:t>
            </a:r>
            <a:endParaRPr lang="en-US" sz="1400" b="1" i="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You may want to review the rubric scoring rule. Doing so will help participants see the relationship between rubric scoring methodology and determining summary ratings.</a:t>
            </a:r>
          </a:p>
          <a:p>
            <a:r>
              <a:rPr lang="en-US" sz="1400" b="1" kern="1200" dirty="0">
                <a:solidFill>
                  <a:schemeClr val="tx1"/>
                </a:solidFill>
                <a:effectLst/>
                <a:latin typeface="+mn-lt"/>
                <a:ea typeface="+mn-ea"/>
                <a:cs typeface="+mn-cs"/>
              </a:rPr>
              <a:t> </a:t>
            </a:r>
          </a:p>
          <a:p>
            <a:endParaRPr lang="en-US" sz="1400" b="1" dirty="0">
              <a:solidFill>
                <a:schemeClr val="tx1"/>
              </a:solidFill>
            </a:endParaRPr>
          </a:p>
        </p:txBody>
      </p:sp>
      <p:sp>
        <p:nvSpPr>
          <p:cNvPr id="4" name="Slide Number Placeholder 3"/>
          <p:cNvSpPr>
            <a:spLocks noGrp="1"/>
          </p:cNvSpPr>
          <p:nvPr>
            <p:ph type="sldNum" sz="quarter" idx="10"/>
          </p:nvPr>
        </p:nvSpPr>
        <p:spPr>
          <a:xfrm>
            <a:off x="3884614" y="9017000"/>
            <a:ext cx="2971800" cy="279400"/>
          </a:xfrm>
          <a:prstGeom prst="rect">
            <a:avLst/>
          </a:prstGeom>
        </p:spPr>
        <p:txBody>
          <a:bodyPr/>
          <a:lstStyle/>
          <a:p>
            <a:pPr>
              <a:defRPr/>
            </a:pPr>
            <a:fld id="{92E0E7BA-3EE9-404C-9360-0550A4832276}" type="slidenum">
              <a:rPr lang="en-US" smtClean="0"/>
              <a:pPr>
                <a:defRPr/>
              </a:pPr>
              <a:t>48</a:t>
            </a:fld>
            <a:endParaRPr lang="en-US" dirty="0"/>
          </a:p>
        </p:txBody>
      </p:sp>
      <p:sp>
        <p:nvSpPr>
          <p:cNvPr id="5" name="Date Placeholder 4"/>
          <p:cNvSpPr>
            <a:spLocks noGrp="1"/>
          </p:cNvSpPr>
          <p:nvPr>
            <p:ph type="dt" idx="11"/>
          </p:nvPr>
        </p:nvSpPr>
        <p:spPr>
          <a:xfrm>
            <a:off x="3884614" y="2"/>
            <a:ext cx="2971800" cy="466434"/>
          </a:xfrm>
          <a:prstGeom prst="rect">
            <a:avLst/>
          </a:prstGeom>
        </p:spPr>
        <p:txBody>
          <a:bodyPr/>
          <a:lstStyle/>
          <a:p>
            <a:r>
              <a:rPr lang="en-US" dirty="0"/>
              <a:t>6/2014</a:t>
            </a:r>
          </a:p>
        </p:txBody>
      </p:sp>
      <p:sp>
        <p:nvSpPr>
          <p:cNvPr id="6" name="Header Placeholder 5"/>
          <p:cNvSpPr>
            <a:spLocks noGrp="1"/>
          </p:cNvSpPr>
          <p:nvPr>
            <p:ph type="hdr" sz="quarter" idx="12"/>
          </p:nvPr>
        </p:nvSpPr>
        <p:spPr>
          <a:xfrm>
            <a:off x="0" y="2"/>
            <a:ext cx="2971800" cy="466434"/>
          </a:xfrm>
          <a:prstGeom prst="rect">
            <a:avLst/>
          </a:prstGeom>
        </p:spPr>
        <p:txBody>
          <a:bodyPr/>
          <a:lstStyle/>
          <a:p>
            <a:r>
              <a:rPr lang="en-US" dirty="0"/>
              <a:t>Texas Principal Evaluation-PPT</a:t>
            </a:r>
          </a:p>
        </p:txBody>
      </p:sp>
    </p:spTree>
    <p:extLst>
      <p:ext uri="{BB962C8B-B14F-4D97-AF65-F5344CB8AC3E}">
        <p14:creationId xmlns:p14="http://schemas.microsoft.com/office/powerpoint/2010/main" val="368507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endParaRPr lang="en-US" sz="2000" b="1" i="0" kern="1200" baseline="0" dirty="0">
              <a:solidFill>
                <a:schemeClr val="tx1"/>
              </a:solidFill>
              <a:latin typeface="+mn-lt"/>
              <a:ea typeface="+mn-ea"/>
              <a:cs typeface="+mn-cs"/>
            </a:endParaRPr>
          </a:p>
          <a:p>
            <a:r>
              <a:rPr lang="en-US" sz="2000" b="1" i="0" kern="1200" dirty="0">
                <a:solidFill>
                  <a:schemeClr val="tx1"/>
                </a:solidFill>
                <a:latin typeface="+mn-lt"/>
                <a:ea typeface="+mn-ea"/>
                <a:cs typeface="+mn-cs"/>
              </a:rPr>
              <a:t> A new tool to help principals</a:t>
            </a:r>
            <a:r>
              <a:rPr lang="en-US" sz="2000" b="1" i="0" kern="1200" baseline="0" dirty="0">
                <a:solidFill>
                  <a:schemeClr val="tx1"/>
                </a:solidFill>
                <a:latin typeface="+mn-lt"/>
                <a:ea typeface="+mn-ea"/>
                <a:cs typeface="+mn-cs"/>
              </a:rPr>
              <a:t> and appraisers throughout the process: </a:t>
            </a:r>
            <a:r>
              <a:rPr lang="en-US" sz="2000" b="1" i="0" kern="1200" dirty="0">
                <a:solidFill>
                  <a:schemeClr val="tx1"/>
                </a:solidFill>
                <a:latin typeface="+mn-lt"/>
                <a:ea typeface="+mn-ea"/>
                <a:cs typeface="+mn-cs"/>
              </a:rPr>
              <a:t>New Forms can be found on TPESS.org   Take a few minutes</a:t>
            </a:r>
            <a:r>
              <a:rPr lang="en-US" sz="2000" b="1" i="0" kern="1200" baseline="0" dirty="0">
                <a:solidFill>
                  <a:schemeClr val="tx1"/>
                </a:solidFill>
                <a:latin typeface="+mn-lt"/>
                <a:ea typeface="+mn-ea"/>
                <a:cs typeface="+mn-cs"/>
              </a:rPr>
              <a:t> to show the audience the website and new forms for principals and supervisors.</a:t>
            </a:r>
            <a:endParaRPr lang="en-US" sz="2000" b="1" i="0" kern="1200" dirty="0">
              <a:solidFill>
                <a:schemeClr val="tx1"/>
              </a:solidFill>
              <a:latin typeface="+mn-lt"/>
              <a:ea typeface="+mn-ea"/>
              <a:cs typeface="+mn-cs"/>
            </a:endParaRPr>
          </a:p>
          <a:p>
            <a:endParaRPr lang="en-US" sz="2000" b="1" i="0" kern="1200" dirty="0">
              <a:solidFill>
                <a:schemeClr val="tx1"/>
              </a:solidFill>
              <a:latin typeface="+mn-lt"/>
              <a:ea typeface="+mn-ea"/>
              <a:cs typeface="+mn-cs"/>
            </a:endParaRPr>
          </a:p>
          <a:p>
            <a:r>
              <a:rPr lang="en-US" sz="2000" b="1" i="0" kern="1200" dirty="0">
                <a:solidFill>
                  <a:schemeClr val="tx1"/>
                </a:solidFill>
                <a:latin typeface="+mn-lt"/>
                <a:ea typeface="+mn-ea"/>
                <a:cs typeface="+mn-cs"/>
              </a:rPr>
              <a:t>1</a:t>
            </a:r>
            <a:r>
              <a:rPr lang="en-US" sz="2000" b="1" i="0" kern="1200" baseline="0" dirty="0">
                <a:solidFill>
                  <a:schemeClr val="tx1"/>
                </a:solidFill>
                <a:latin typeface="+mn-lt"/>
                <a:ea typeface="+mn-ea"/>
                <a:cs typeface="+mn-cs"/>
              </a:rPr>
              <a:t> </a:t>
            </a:r>
            <a:r>
              <a:rPr lang="en-US" sz="2000" b="1" i="0" kern="1200" dirty="0">
                <a:solidFill>
                  <a:schemeClr val="tx1"/>
                </a:solidFill>
                <a:latin typeface="+mn-lt"/>
                <a:ea typeface="+mn-ea"/>
                <a:cs typeface="+mn-cs"/>
              </a:rPr>
              <a:t>min.</a:t>
            </a:r>
          </a:p>
          <a:p>
            <a:r>
              <a:rPr lang="en-US" sz="2000" b="1" i="0" kern="1200" dirty="0">
                <a:solidFill>
                  <a:schemeClr val="tx1"/>
                </a:solidFill>
                <a:latin typeface="+mn-lt"/>
                <a:ea typeface="+mn-ea"/>
                <a:cs typeface="+mn-cs"/>
              </a:rPr>
              <a:t>10:22 to 10:23</a:t>
            </a:r>
          </a:p>
          <a:p>
            <a:endParaRPr lang="en-US" sz="2000" b="1" i="0" kern="1200" dirty="0">
              <a:solidFill>
                <a:schemeClr val="tx1"/>
              </a:solidFill>
              <a:latin typeface="+mn-lt"/>
              <a:ea typeface="+mn-ea"/>
              <a:cs typeface="+mn-cs"/>
            </a:endParaRPr>
          </a:p>
          <a:p>
            <a:r>
              <a:rPr lang="en-US" sz="2000" b="1" i="0" kern="1200" dirty="0">
                <a:solidFill>
                  <a:schemeClr val="tx1"/>
                </a:solidFill>
                <a:latin typeface="+mn-lt"/>
                <a:ea typeface="+mn-ea"/>
                <a:cs typeface="+mn-cs"/>
              </a:rPr>
              <a:t>State:  To</a:t>
            </a:r>
            <a:r>
              <a:rPr lang="en-US" sz="2000" b="1" i="0" kern="1200" baseline="0" dirty="0">
                <a:solidFill>
                  <a:schemeClr val="tx1"/>
                </a:solidFill>
                <a:latin typeface="+mn-lt"/>
                <a:ea typeface="+mn-ea"/>
                <a:cs typeface="+mn-cs"/>
              </a:rPr>
              <a:t> assist both the principal and the appraiser, the T-PESS forms have been updated to provide increased ease of use throughout the process. </a:t>
            </a:r>
            <a:r>
              <a:rPr lang="en-US" sz="2000" b="1" i="0" kern="1200" dirty="0">
                <a:solidFill>
                  <a:schemeClr val="tx1"/>
                </a:solidFill>
                <a:latin typeface="+mn-lt"/>
                <a:ea typeface="+mn-ea"/>
                <a:cs typeface="+mn-cs"/>
              </a:rPr>
              <a:t>You still have the option to print these out but as you will see the functionality supports the idea of ongoing reflection and dialogue between principal and appraiser. </a:t>
            </a:r>
            <a:r>
              <a:rPr lang="en-US" sz="2000" b="1" i="0" kern="1200" baseline="0" dirty="0">
                <a:solidFill>
                  <a:schemeClr val="tx1"/>
                </a:solidFill>
                <a:latin typeface="+mn-lt"/>
                <a:ea typeface="+mn-ea"/>
                <a:cs typeface="+mn-cs"/>
              </a:rPr>
              <a:t>  </a:t>
            </a:r>
            <a:r>
              <a:rPr lang="en-US" sz="2000" b="1" i="0" kern="1200" dirty="0">
                <a:solidFill>
                  <a:schemeClr val="tx1"/>
                </a:solidFill>
                <a:latin typeface="+mn-lt"/>
                <a:ea typeface="+mn-ea"/>
                <a:cs typeface="+mn-cs"/>
              </a:rPr>
              <a:t>(Walk</a:t>
            </a:r>
            <a:r>
              <a:rPr lang="en-US" sz="2000" b="1" i="0" kern="1200" baseline="0" dirty="0">
                <a:solidFill>
                  <a:schemeClr val="tx1"/>
                </a:solidFill>
                <a:latin typeface="+mn-lt"/>
                <a:ea typeface="+mn-ea"/>
                <a:cs typeface="+mn-cs"/>
              </a:rPr>
              <a:t> through the forms on-line.  Demonstrate that they are somewhat interactive and there is a form for Principals (for Self-Assessment) and a form for Appraisers with all rating forms included. )  The forms have been designed to provide a place to capture ideas and reflection on-going through-out the year. </a:t>
            </a:r>
            <a:endParaRPr lang="en-US" sz="2000" b="1" i="0" kern="1200" dirty="0">
              <a:solidFill>
                <a:schemeClr val="tx1"/>
              </a:solidFill>
              <a:latin typeface="+mn-lt"/>
              <a:ea typeface="+mn-ea"/>
              <a:cs typeface="+mn-cs"/>
            </a:endParaRPr>
          </a:p>
          <a:p>
            <a:endParaRPr lang="en-US" sz="1400" b="1"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40FD541B-864C-46A9-9201-7A34908F3A7B}"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94615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Principal Expectations with T-PESS</a:t>
            </a:r>
          </a:p>
          <a:p>
            <a:endParaRPr lang="en-US" b="1" dirty="0"/>
          </a:p>
          <a:p>
            <a:r>
              <a:rPr lang="en-US" b="1" dirty="0"/>
              <a:t>2 min. 8:43 to 8:45</a:t>
            </a:r>
          </a:p>
          <a:p>
            <a:endParaRPr lang="en-US" b="1" dirty="0"/>
          </a:p>
          <a:p>
            <a:r>
              <a:rPr lang="en-US" b="1" dirty="0"/>
              <a:t>Go</a:t>
            </a:r>
            <a:r>
              <a:rPr lang="en-US" b="1" baseline="0" dirty="0"/>
              <a:t> through the slide:</a:t>
            </a:r>
          </a:p>
          <a:p>
            <a:endParaRPr lang="en-US" b="1" baseline="0" dirty="0"/>
          </a:p>
          <a:p>
            <a:r>
              <a:rPr lang="en-US" b="1" dirty="0"/>
              <a:t>For T-PESS to fulfill the purpose of evaluation and realize the key priorities of the Texas Principal Evaluation Steering Committee, principals need to:</a:t>
            </a:r>
          </a:p>
          <a:p>
            <a:pPr>
              <a:lnSpc>
                <a:spcPct val="120000"/>
              </a:lnSpc>
              <a:spcBef>
                <a:spcPts val="600"/>
              </a:spcBef>
              <a:spcAft>
                <a:spcPts val="600"/>
              </a:spcAft>
              <a:buClr>
                <a:schemeClr val="tx1"/>
              </a:buClr>
              <a:buFont typeface="Wingdings" charset="2"/>
              <a:buChar char="ü"/>
            </a:pPr>
            <a:r>
              <a:rPr lang="en-US" b="1" dirty="0"/>
              <a:t>Know and understand the Principal Leadership Responsibilities.</a:t>
            </a:r>
          </a:p>
          <a:p>
            <a:pPr>
              <a:lnSpc>
                <a:spcPct val="120000"/>
              </a:lnSpc>
              <a:spcBef>
                <a:spcPts val="600"/>
              </a:spcBef>
              <a:spcAft>
                <a:spcPts val="600"/>
              </a:spcAft>
              <a:buClr>
                <a:schemeClr val="tx1"/>
              </a:buClr>
              <a:buFont typeface="Wingdings" charset="2"/>
              <a:buChar char="ü"/>
            </a:pPr>
            <a:r>
              <a:rPr lang="en-US" b="1" dirty="0"/>
              <a:t>Understand T-PESS.</a:t>
            </a:r>
          </a:p>
          <a:p>
            <a:pPr>
              <a:lnSpc>
                <a:spcPct val="120000"/>
              </a:lnSpc>
              <a:spcBef>
                <a:spcPts val="600"/>
              </a:spcBef>
              <a:spcAft>
                <a:spcPts val="600"/>
              </a:spcAft>
              <a:buClr>
                <a:schemeClr val="tx1"/>
              </a:buClr>
              <a:buFont typeface="Wingdings" charset="2"/>
              <a:buChar char="ü"/>
            </a:pPr>
            <a:r>
              <a:rPr lang="en-US" b="1" dirty="0"/>
              <a:t>Prepare for and fully participate in each component of the evaluation process.</a:t>
            </a:r>
          </a:p>
          <a:p>
            <a:pPr>
              <a:spcBef>
                <a:spcPts val="600"/>
              </a:spcBef>
              <a:spcAft>
                <a:spcPts val="600"/>
              </a:spcAft>
              <a:buFont typeface="Wingdings" charset="2"/>
              <a:buChar char="ü"/>
            </a:pPr>
            <a:r>
              <a:rPr lang="en-US" b="1" dirty="0"/>
              <a:t>Gather data, artifacts, and/or evidence to demonstrate performance in relation to leadership responsibilities and progress in attaining goals.</a:t>
            </a:r>
          </a:p>
          <a:p>
            <a:pPr>
              <a:spcBef>
                <a:spcPts val="600"/>
              </a:spcBef>
              <a:spcAft>
                <a:spcPts val="600"/>
              </a:spcAft>
              <a:buFont typeface="Wingdings" charset="2"/>
              <a:buChar char="ü"/>
            </a:pPr>
            <a:r>
              <a:rPr lang="en-US" b="1" dirty="0"/>
              <a:t>Develop and implement strategies to improve personal performance/ attain goals in areas individually or collaboratively identified.</a:t>
            </a:r>
          </a:p>
          <a:p>
            <a:pPr>
              <a:lnSpc>
                <a:spcPct val="120000"/>
              </a:lnSpc>
              <a:spcBef>
                <a:spcPts val="600"/>
              </a:spcBef>
              <a:spcAft>
                <a:spcPts val="600"/>
              </a:spcAft>
              <a:buClr>
                <a:schemeClr val="tx1"/>
              </a:buClr>
              <a:buFont typeface="Wingdings" charset="2"/>
              <a:buChar char="ü"/>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6CC7DECC-E050-483A-8E75-490F58058DDF}" type="slidenum">
              <a:rPr lang="en-US" smtClean="0"/>
              <a:pPr>
                <a:defRPr/>
              </a:pPr>
              <a:t>5</a:t>
            </a:fld>
            <a:endParaRPr lang="en-US" dirty="0"/>
          </a:p>
        </p:txBody>
      </p:sp>
      <p:sp>
        <p:nvSpPr>
          <p:cNvPr id="5" name="Date Placeholder 4"/>
          <p:cNvSpPr>
            <a:spLocks noGrp="1"/>
          </p:cNvSpPr>
          <p:nvPr>
            <p:ph type="dt" idx="11"/>
          </p:nvPr>
        </p:nvSpPr>
        <p:spPr>
          <a:xfrm>
            <a:off x="3970938" y="0"/>
            <a:ext cx="3037840" cy="466434"/>
          </a:xfrm>
          <a:prstGeom prst="rect">
            <a:avLst/>
          </a:prstGeom>
        </p:spPr>
        <p:txBody>
          <a:bodyPr/>
          <a:lstStyle/>
          <a:p>
            <a:r>
              <a:rPr lang="en-US" dirty="0"/>
              <a:t>9/2016</a:t>
            </a:r>
          </a:p>
        </p:txBody>
      </p:sp>
      <p:sp>
        <p:nvSpPr>
          <p:cNvPr id="6" name="Header Placeholder 5"/>
          <p:cNvSpPr>
            <a:spLocks noGrp="1"/>
          </p:cNvSpPr>
          <p:nvPr>
            <p:ph type="hdr" sz="quarter" idx="12"/>
          </p:nvPr>
        </p:nvSpPr>
        <p:spPr>
          <a:xfrm>
            <a:off x="0" y="0"/>
            <a:ext cx="3037840" cy="466434"/>
          </a:xfrm>
          <a:prstGeom prst="rect">
            <a:avLst/>
          </a:prstGeom>
        </p:spPr>
        <p:txBody>
          <a:bodyPr/>
          <a:lstStyle/>
          <a:p>
            <a:r>
              <a:rPr lang="en-US" dirty="0"/>
              <a:t>Principal Orientation-PPT</a:t>
            </a:r>
          </a:p>
        </p:txBody>
      </p:sp>
    </p:spTree>
    <p:extLst>
      <p:ext uri="{BB962C8B-B14F-4D97-AF65-F5344CB8AC3E}">
        <p14:creationId xmlns:p14="http://schemas.microsoft.com/office/powerpoint/2010/main" val="1796012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i="0" baseline="0" dirty="0"/>
              <a:t>3 min.10:23 to 10:26</a:t>
            </a:r>
          </a:p>
          <a:p>
            <a:endParaRPr lang="en-US" b="1" i="0" baseline="0" dirty="0"/>
          </a:p>
          <a:p>
            <a:r>
              <a:rPr lang="en-US" b="1" i="0" baseline="0" dirty="0"/>
              <a:t>So now that we have walked through the process as a whole…</a:t>
            </a:r>
          </a:p>
          <a:p>
            <a:endParaRPr lang="en-US" dirty="0"/>
          </a:p>
          <a:p>
            <a:r>
              <a:rPr lang="en-US" b="1" dirty="0"/>
              <a:t>ASK</a:t>
            </a:r>
            <a:r>
              <a:rPr lang="en-US" b="1" baseline="0" dirty="0"/>
              <a:t> the group:</a:t>
            </a:r>
            <a:endParaRPr lang="en-US" b="1" dirty="0"/>
          </a:p>
          <a:p>
            <a:endParaRPr lang="en-US" b="1" dirty="0"/>
          </a:p>
          <a:p>
            <a:r>
              <a:rPr lang="en-US" b="1" dirty="0"/>
              <a:t>What questions are on your mind?</a:t>
            </a:r>
          </a:p>
          <a:p>
            <a:endParaRPr lang="en-US" b="1" dirty="0"/>
          </a:p>
          <a:p>
            <a:r>
              <a:rPr lang="en-US" b="1" dirty="0"/>
              <a:t>What clarification do you still need?</a:t>
            </a:r>
          </a:p>
          <a:p>
            <a:endParaRPr lang="en-US" b="1" dirty="0"/>
          </a:p>
          <a:p>
            <a:r>
              <a:rPr lang="en-US" b="1" dirty="0"/>
              <a:t>What new insights have you gained?</a:t>
            </a:r>
          </a:p>
          <a:p>
            <a:endParaRPr lang="en-US" dirty="0"/>
          </a:p>
        </p:txBody>
      </p:sp>
      <p:sp>
        <p:nvSpPr>
          <p:cNvPr id="4" name="Slide Number Placeholder 3"/>
          <p:cNvSpPr>
            <a:spLocks noGrp="1"/>
          </p:cNvSpPr>
          <p:nvPr>
            <p:ph type="sldNum" sz="quarter" idx="10"/>
          </p:nvPr>
        </p:nvSpPr>
        <p:spPr/>
        <p:txBody>
          <a:bodyPr/>
          <a:lstStyle/>
          <a:p>
            <a:fld id="{43EECFA3-1471-4CA6-912C-C72B25F838FE}" type="slidenum">
              <a:rPr lang="en-US" smtClean="0"/>
              <a:t>50</a:t>
            </a:fld>
            <a:endParaRPr lang="en-US" dirty="0"/>
          </a:p>
        </p:txBody>
      </p:sp>
    </p:spTree>
    <p:extLst>
      <p:ext uri="{BB962C8B-B14F-4D97-AF65-F5344CB8AC3E}">
        <p14:creationId xmlns:p14="http://schemas.microsoft.com/office/powerpoint/2010/main" val="4641435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Re-Anchor</a:t>
            </a:r>
          </a:p>
          <a:p>
            <a:endParaRPr lang="en-US" sz="1400" b="1" dirty="0">
              <a:solidFill>
                <a:schemeClr val="tx1"/>
              </a:solidFill>
            </a:endParaRPr>
          </a:p>
          <a:p>
            <a:r>
              <a:rPr lang="en-US" sz="1400" b="1" dirty="0">
                <a:solidFill>
                  <a:schemeClr val="tx1"/>
                </a:solidFill>
              </a:rPr>
              <a:t>1 min.  </a:t>
            </a:r>
          </a:p>
          <a:p>
            <a:r>
              <a:rPr lang="en-US" sz="1400" b="1" dirty="0">
                <a:solidFill>
                  <a:schemeClr val="tx1"/>
                </a:solidFill>
              </a:rPr>
              <a:t>10:26 to 10:27</a:t>
            </a:r>
          </a:p>
          <a:p>
            <a:r>
              <a:rPr lang="en-US" sz="1400" b="1" baseline="0" dirty="0">
                <a:solidFill>
                  <a:schemeClr val="tx1"/>
                </a:solidFill>
              </a:rPr>
              <a:t/>
            </a:r>
            <a:br>
              <a:rPr lang="en-US" sz="1400" b="1" baseline="0" dirty="0">
                <a:solidFill>
                  <a:schemeClr val="tx1"/>
                </a:solidFill>
              </a:rPr>
            </a:br>
            <a:r>
              <a:rPr lang="en-US" sz="1400" b="1" baseline="0" dirty="0">
                <a:solidFill>
                  <a:schemeClr val="tx1"/>
                </a:solidFill>
              </a:rPr>
              <a:t>State:  </a:t>
            </a:r>
            <a:r>
              <a:rPr lang="en-US" sz="1400" b="1" dirty="0">
                <a:solidFill>
                  <a:schemeClr val="tx1"/>
                </a:solidFill>
              </a:rPr>
              <a:t>So now that we’ve experienced each step of the T-PESS process</a:t>
            </a:r>
            <a:r>
              <a:rPr lang="en-US" sz="1400" b="1" baseline="0" dirty="0">
                <a:solidFill>
                  <a:schemeClr val="tx1"/>
                </a:solidFill>
              </a:rPr>
              <a:t>, let’s think more about implementation and what systems are in place to help support you through</a:t>
            </a:r>
            <a:r>
              <a:rPr lang="en-US" sz="1400" b="1" baseline="0" dirty="0"/>
              <a:t> the process….</a:t>
            </a:r>
          </a:p>
          <a:p>
            <a:endParaRPr lang="en-US" sz="1400" b="1" baseline="0" dirty="0"/>
          </a:p>
          <a:p>
            <a:r>
              <a:rPr lang="en-US" sz="1400" b="1" baseline="0" dirty="0"/>
              <a:t>(Provide district specific information…) </a:t>
            </a:r>
            <a:endParaRPr lang="en-US" sz="1400" b="1" dirty="0"/>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51265FB6-EC9D-49D2-AACA-92A240A4735A}" type="slidenum">
              <a:rPr lang="en-US" smtClean="0">
                <a:solidFill>
                  <a:prstClr val="black"/>
                </a:solidFill>
              </a:rPr>
              <a:pPr/>
              <a:t>51</a:t>
            </a:fld>
            <a:endParaRPr lang="en-US" dirty="0">
              <a:solidFill>
                <a:prstClr val="black"/>
              </a:solidFill>
            </a:endParaRPr>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solidFill>
                  <a:prstClr val="black"/>
                </a:solidFill>
              </a:rPr>
              <a:t>6/2014</a:t>
            </a:r>
          </a:p>
        </p:txBody>
      </p:sp>
      <p:sp>
        <p:nvSpPr>
          <p:cNvPr id="6" name="Header Placeholder 5"/>
          <p:cNvSpPr>
            <a:spLocks noGrp="1"/>
          </p:cNvSpPr>
          <p:nvPr>
            <p:ph type="hdr" sz="quarter" idx="12"/>
          </p:nvPr>
        </p:nvSpPr>
        <p:spPr>
          <a:xfrm>
            <a:off x="0" y="1"/>
            <a:ext cx="4028440" cy="344091"/>
          </a:xfrm>
          <a:prstGeom prst="rect">
            <a:avLst/>
          </a:prstGeom>
        </p:spPr>
        <p:txBody>
          <a:bodyPr/>
          <a:lstStyle/>
          <a:p>
            <a:r>
              <a:rPr lang="en-US" dirty="0">
                <a:solidFill>
                  <a:prstClr val="black"/>
                </a:solidFill>
              </a:rPr>
              <a:t>Texas Principal Evaluation-PPT</a:t>
            </a:r>
          </a:p>
        </p:txBody>
      </p:sp>
    </p:spTree>
    <p:extLst>
      <p:ext uri="{BB962C8B-B14F-4D97-AF65-F5344CB8AC3E}">
        <p14:creationId xmlns:p14="http://schemas.microsoft.com/office/powerpoint/2010/main" val="1814951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kern="1200" dirty="0">
                <a:solidFill>
                  <a:schemeClr val="tx1"/>
                </a:solidFill>
                <a:effectLst/>
                <a:latin typeface="+mn-lt"/>
                <a:ea typeface="+mn-ea"/>
                <a:cs typeface="+mn-cs"/>
              </a:rPr>
              <a:t>T-PESS System</a:t>
            </a:r>
            <a:r>
              <a:rPr lang="en-US" sz="1400" b="1" kern="1200" baseline="0" dirty="0">
                <a:solidFill>
                  <a:schemeClr val="tx1"/>
                </a:solidFill>
                <a:effectLst/>
                <a:latin typeface="+mn-lt"/>
                <a:ea typeface="+mn-ea"/>
                <a:cs typeface="+mn-cs"/>
              </a:rPr>
              <a:t> and Desired Outcomes</a:t>
            </a:r>
            <a:endParaRPr lang="en-US" sz="1400" b="1" kern="1200" dirty="0">
              <a:solidFill>
                <a:schemeClr val="tx1"/>
              </a:solidFill>
              <a:effectLst/>
              <a:latin typeface="+mn-lt"/>
              <a:ea typeface="+mn-ea"/>
              <a:cs typeface="+mn-cs"/>
            </a:endParaRP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1 min. </a:t>
            </a:r>
          </a:p>
          <a:p>
            <a:r>
              <a:rPr lang="en-US" sz="1400" b="1" kern="1200" dirty="0">
                <a:solidFill>
                  <a:schemeClr val="tx1"/>
                </a:solidFill>
                <a:effectLst/>
                <a:latin typeface="+mn-lt"/>
                <a:ea typeface="+mn-ea"/>
                <a:cs typeface="+mn-cs"/>
              </a:rPr>
              <a:t>10:27 to 10:28</a:t>
            </a:r>
          </a:p>
          <a:p>
            <a:endParaRPr lang="en-US" sz="1400" b="1" kern="1200" dirty="0">
              <a:solidFill>
                <a:schemeClr val="tx1"/>
              </a:solidFill>
              <a:effectLst/>
              <a:latin typeface="+mn-lt"/>
              <a:ea typeface="+mn-ea"/>
              <a:cs typeface="+mn-cs"/>
            </a:endParaRP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State: “As a reminder</a:t>
            </a:r>
            <a:r>
              <a:rPr lang="en-US" sz="1400" b="1" kern="1200" baseline="0" dirty="0">
                <a:solidFill>
                  <a:schemeClr val="tx1"/>
                </a:solidFill>
                <a:effectLst/>
                <a:latin typeface="+mn-lt"/>
                <a:ea typeface="+mn-ea"/>
                <a:cs typeface="+mn-cs"/>
              </a:rPr>
              <a:t> of how the T-PESS process fits with the Texas Principal Standards and stakeholder goals for the evaluation process. </a:t>
            </a:r>
            <a:r>
              <a:rPr lang="en-US" sz="1400" b="1" kern="1200" dirty="0">
                <a:solidFill>
                  <a:schemeClr val="tx1"/>
                </a:solidFill>
                <a:effectLst/>
                <a:latin typeface="+mn-lt"/>
                <a:ea typeface="+mn-ea"/>
                <a:cs typeface="+mn-cs"/>
              </a:rPr>
              <a:t>  You have</a:t>
            </a:r>
            <a:r>
              <a:rPr lang="en-US" sz="1400" b="1" kern="1200" baseline="0" dirty="0">
                <a:solidFill>
                  <a:schemeClr val="tx1"/>
                </a:solidFill>
                <a:effectLst/>
                <a:latin typeface="+mn-lt"/>
                <a:ea typeface="+mn-ea"/>
                <a:cs typeface="+mn-cs"/>
              </a:rPr>
              <a:t> had </a:t>
            </a:r>
            <a:r>
              <a:rPr lang="en-US" sz="1400" b="1" kern="1200" dirty="0">
                <a:solidFill>
                  <a:schemeClr val="tx1"/>
                </a:solidFill>
                <a:effectLst/>
                <a:latin typeface="+mn-lt"/>
                <a:ea typeface="+mn-ea"/>
                <a:cs typeface="+mn-cs"/>
              </a:rPr>
              <a:t>an opportunity to examine, evaluate, and make meaning of the leadership responsibilities and practices related to T-PESS.”</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CLICK</a:t>
            </a:r>
          </a:p>
          <a:p>
            <a:r>
              <a:rPr lang="en-US" sz="1400" b="1" kern="1200" dirty="0">
                <a:solidFill>
                  <a:schemeClr val="tx1"/>
                </a:solidFill>
                <a:effectLst/>
                <a:latin typeface="+mn-lt"/>
                <a:ea typeface="+mn-ea"/>
                <a:cs typeface="+mn-cs"/>
              </a:rPr>
              <a:t>The evaluation system is supported by a systematic annual cycle for evaluating and supporting school leader performance. </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CLICK</a:t>
            </a:r>
          </a:p>
          <a:p>
            <a:r>
              <a:rPr lang="en-US" sz="1400" b="1" kern="1200" dirty="0">
                <a:solidFill>
                  <a:schemeClr val="tx1"/>
                </a:solidFill>
                <a:effectLst/>
                <a:latin typeface="+mn-lt"/>
                <a:ea typeface="+mn-ea"/>
                <a:cs typeface="+mn-cs"/>
              </a:rPr>
              <a:t>When applied with </a:t>
            </a:r>
            <a:r>
              <a:rPr lang="en-US" sz="1400" b="1" i="1" kern="1200" dirty="0">
                <a:solidFill>
                  <a:schemeClr val="tx1"/>
                </a:solidFill>
                <a:effectLst/>
                <a:latin typeface="+mn-lt"/>
                <a:ea typeface="+mn-ea"/>
                <a:cs typeface="+mn-cs"/>
              </a:rPr>
              <a:t>fidelity</a:t>
            </a:r>
            <a:r>
              <a:rPr lang="en-US" sz="1400" b="1" i="1" kern="1200" baseline="0" dirty="0">
                <a:solidFill>
                  <a:schemeClr val="tx1"/>
                </a:solidFill>
                <a:effectLst/>
                <a:latin typeface="+mn-lt"/>
                <a:ea typeface="+mn-ea"/>
                <a:cs typeface="+mn-cs"/>
              </a:rPr>
              <a:t> and consistency </a:t>
            </a:r>
            <a:r>
              <a:rPr lang="en-US" sz="1400" b="1" kern="1200" dirty="0">
                <a:solidFill>
                  <a:schemeClr val="tx1"/>
                </a:solidFill>
                <a:effectLst/>
                <a:latin typeface="+mn-lt"/>
                <a:ea typeface="+mn-ea"/>
                <a:cs typeface="+mn-cs"/>
              </a:rPr>
              <a:t>this system will contribute</a:t>
            </a:r>
            <a:r>
              <a:rPr lang="en-US" sz="1400" b="1" kern="1200" baseline="0" dirty="0">
                <a:solidFill>
                  <a:schemeClr val="tx1"/>
                </a:solidFill>
                <a:effectLst/>
                <a:latin typeface="+mn-lt"/>
                <a:ea typeface="+mn-ea"/>
                <a:cs typeface="+mn-cs"/>
              </a:rPr>
              <a:t> to significant</a:t>
            </a:r>
            <a:r>
              <a:rPr lang="en-US" sz="1400" b="1" kern="1200" dirty="0">
                <a:solidFill>
                  <a:schemeClr val="tx1"/>
                </a:solidFill>
                <a:effectLst/>
                <a:latin typeface="+mn-lt"/>
                <a:ea typeface="+mn-ea"/>
                <a:cs typeface="+mn-cs"/>
              </a:rPr>
              <a:t> outcomes</a:t>
            </a:r>
            <a:r>
              <a:rPr lang="en-US" sz="1400" b="1" kern="1200" baseline="0" dirty="0">
                <a:solidFill>
                  <a:schemeClr val="tx1"/>
                </a:solidFill>
                <a:effectLst/>
                <a:latin typeface="+mn-lt"/>
                <a:ea typeface="+mn-ea"/>
                <a:cs typeface="+mn-cs"/>
              </a:rPr>
              <a:t> such as, </a:t>
            </a:r>
            <a:r>
              <a:rPr lang="en-US" sz="1400" b="1" kern="1200" dirty="0">
                <a:solidFill>
                  <a:schemeClr val="tx1"/>
                </a:solidFill>
                <a:effectLst/>
                <a:latin typeface="+mn-lt"/>
                <a:ea typeface="+mn-ea"/>
                <a:cs typeface="+mn-cs"/>
              </a:rPr>
              <a:t>establishing a common leadership vocabulary, identifying a pathway to professional improvement,</a:t>
            </a:r>
            <a:r>
              <a:rPr lang="en-US" sz="1400" b="1" kern="1200" baseline="0" dirty="0">
                <a:solidFill>
                  <a:schemeClr val="tx1"/>
                </a:solidFill>
                <a:effectLst/>
                <a:latin typeface="+mn-lt"/>
                <a:ea typeface="+mn-ea"/>
                <a:cs typeface="+mn-cs"/>
              </a:rPr>
              <a:t> and…</a:t>
            </a:r>
            <a:endParaRPr lang="en-US" sz="1400" b="1" kern="1200" dirty="0">
              <a:solidFill>
                <a:schemeClr val="tx1"/>
              </a:solidFill>
              <a:effectLst/>
              <a:latin typeface="+mn-lt"/>
              <a:ea typeface="+mn-ea"/>
              <a:cs typeface="+mn-cs"/>
            </a:endParaRP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CLICK</a:t>
            </a:r>
          </a:p>
          <a:p>
            <a:r>
              <a:rPr lang="en-US" sz="1400" b="1" kern="1200" dirty="0">
                <a:solidFill>
                  <a:schemeClr val="tx1"/>
                </a:solidFill>
                <a:effectLst/>
                <a:latin typeface="+mn-lt"/>
                <a:ea typeface="+mn-ea"/>
                <a:cs typeface="+mn-cs"/>
              </a:rPr>
              <a:t>With</a:t>
            </a:r>
            <a:r>
              <a:rPr lang="en-US" sz="1400" b="1" kern="1200" baseline="0" dirty="0">
                <a:solidFill>
                  <a:schemeClr val="tx1"/>
                </a:solidFill>
                <a:effectLst/>
                <a:latin typeface="+mn-lt"/>
                <a:ea typeface="+mn-ea"/>
                <a:cs typeface="+mn-cs"/>
              </a:rPr>
              <a:t> thoughtful implementation, T-PESS will serve to r</a:t>
            </a:r>
            <a:r>
              <a:rPr lang="en-US" sz="1400" b="1" kern="1200" dirty="0">
                <a:solidFill>
                  <a:schemeClr val="tx1"/>
                </a:solidFill>
                <a:effectLst/>
                <a:latin typeface="+mn-lt"/>
                <a:ea typeface="+mn-ea"/>
                <a:cs typeface="+mn-cs"/>
              </a:rPr>
              <a:t>educe instructional variability,</a:t>
            </a:r>
            <a:r>
              <a:rPr lang="en-US" sz="1400" b="1" kern="1200" baseline="0" dirty="0">
                <a:solidFill>
                  <a:schemeClr val="tx1"/>
                </a:solidFill>
                <a:effectLst/>
                <a:latin typeface="+mn-lt"/>
                <a:ea typeface="+mn-ea"/>
                <a:cs typeface="+mn-cs"/>
              </a:rPr>
              <a:t> i</a:t>
            </a:r>
            <a:r>
              <a:rPr lang="en-US" sz="1400" b="1" kern="1200" dirty="0">
                <a:solidFill>
                  <a:schemeClr val="tx1"/>
                </a:solidFill>
                <a:effectLst/>
                <a:latin typeface="+mn-lt"/>
                <a:ea typeface="+mn-ea"/>
                <a:cs typeface="+mn-cs"/>
              </a:rPr>
              <a:t>ncrease instructional quality</a:t>
            </a:r>
            <a:r>
              <a:rPr lang="en-US" sz="1400" b="1" kern="1200" baseline="0" dirty="0">
                <a:solidFill>
                  <a:schemeClr val="tx1"/>
                </a:solidFill>
                <a:effectLst/>
                <a:latin typeface="+mn-lt"/>
                <a:ea typeface="+mn-ea"/>
                <a:cs typeface="+mn-cs"/>
              </a:rPr>
              <a:t> and m</a:t>
            </a:r>
            <a:r>
              <a:rPr lang="en-US" sz="1400" b="1" kern="1200" dirty="0">
                <a:solidFill>
                  <a:schemeClr val="tx1"/>
                </a:solidFill>
                <a:effectLst/>
                <a:latin typeface="+mn-lt"/>
                <a:ea typeface="+mn-ea"/>
                <a:cs typeface="+mn-cs"/>
              </a:rPr>
              <a:t>ost importantly, improve student achievement</a:t>
            </a:r>
            <a:r>
              <a:rPr lang="en-US" sz="1400" b="1" kern="1200" baseline="0" dirty="0">
                <a:solidFill>
                  <a:schemeClr val="tx1"/>
                </a:solidFill>
                <a:effectLst/>
                <a:latin typeface="+mn-lt"/>
                <a:ea typeface="+mn-ea"/>
                <a:cs typeface="+mn-cs"/>
              </a:rPr>
              <a:t> all as a result of</a:t>
            </a:r>
            <a:r>
              <a:rPr lang="en-US" sz="1400" b="1" kern="1200" dirty="0">
                <a:solidFill>
                  <a:schemeClr val="tx1"/>
                </a:solidFill>
                <a:effectLst/>
                <a:latin typeface="+mn-lt"/>
                <a:ea typeface="+mn-ea"/>
                <a:cs typeface="+mn-cs"/>
              </a:rPr>
              <a:t> strengthening</a:t>
            </a:r>
            <a:r>
              <a:rPr lang="en-US" sz="1400" b="1" kern="1200" baseline="0" dirty="0">
                <a:solidFill>
                  <a:schemeClr val="tx1"/>
                </a:solidFill>
                <a:effectLst/>
                <a:latin typeface="+mn-lt"/>
                <a:ea typeface="+mn-ea"/>
                <a:cs typeface="+mn-cs"/>
              </a:rPr>
              <a:t> leadership practice. </a:t>
            </a:r>
          </a:p>
          <a:p>
            <a:endParaRPr lang="en-US" sz="1400" b="1" kern="1200" baseline="0" dirty="0">
              <a:solidFill>
                <a:schemeClr val="tx1"/>
              </a:solidFill>
              <a:effectLst/>
              <a:latin typeface="+mn-lt"/>
              <a:ea typeface="+mn-ea"/>
              <a:cs typeface="+mn-cs"/>
            </a:endParaRPr>
          </a:p>
          <a:p>
            <a:r>
              <a:rPr lang="en-US" sz="1400" b="1" kern="1200" baseline="0" dirty="0">
                <a:solidFill>
                  <a:schemeClr val="tx1"/>
                </a:solidFill>
                <a:effectLst/>
                <a:latin typeface="+mn-lt"/>
                <a:ea typeface="+mn-ea"/>
                <a:cs typeface="+mn-cs"/>
              </a:rPr>
              <a:t>And we know that by helping principals build and strengthen capacity leads to increased teacher performance and student outcomes!</a:t>
            </a:r>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 </a:t>
            </a:r>
          </a:p>
          <a:p>
            <a:endParaRPr lang="en-US" sz="1400" b="1" dirty="0">
              <a:solidFill>
                <a:schemeClr val="tx1"/>
              </a:solidFill>
            </a:endParaRPr>
          </a:p>
          <a:p>
            <a:endParaRPr lang="en-US" sz="1400" b="1"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51265FB6-EC9D-49D2-AACA-92A240A4735A}" type="slidenum">
              <a:rPr lang="en-US" smtClean="0">
                <a:solidFill>
                  <a:prstClr val="black"/>
                </a:solidFill>
              </a:rPr>
              <a:pPr/>
              <a:t>52</a:t>
            </a:fld>
            <a:endParaRPr lang="en-US" dirty="0">
              <a:solidFill>
                <a:prstClr val="black"/>
              </a:solidFill>
            </a:endParaRPr>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solidFill>
                  <a:prstClr val="black"/>
                </a:solidFill>
              </a:rPr>
              <a:t>6/2014</a:t>
            </a:r>
          </a:p>
        </p:txBody>
      </p:sp>
      <p:sp>
        <p:nvSpPr>
          <p:cNvPr id="6" name="Header Placeholder 5"/>
          <p:cNvSpPr>
            <a:spLocks noGrp="1"/>
          </p:cNvSpPr>
          <p:nvPr>
            <p:ph type="hdr" sz="quarter" idx="12"/>
          </p:nvPr>
        </p:nvSpPr>
        <p:spPr>
          <a:xfrm>
            <a:off x="0" y="1"/>
            <a:ext cx="4028440" cy="344091"/>
          </a:xfrm>
          <a:prstGeom prst="rect">
            <a:avLst/>
          </a:prstGeom>
        </p:spPr>
        <p:txBody>
          <a:bodyPr/>
          <a:lstStyle/>
          <a:p>
            <a:r>
              <a:rPr lang="en-US" dirty="0">
                <a:solidFill>
                  <a:prstClr val="black"/>
                </a:solidFill>
              </a:rPr>
              <a:t>Texas Principal Evaluation-PPT</a:t>
            </a:r>
          </a:p>
        </p:txBody>
      </p:sp>
    </p:spTree>
    <p:extLst>
      <p:ext uri="{BB962C8B-B14F-4D97-AF65-F5344CB8AC3E}">
        <p14:creationId xmlns:p14="http://schemas.microsoft.com/office/powerpoint/2010/main" val="883453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kern="1200" dirty="0">
                <a:solidFill>
                  <a:schemeClr val="tx1"/>
                </a:solidFill>
                <a:effectLst/>
                <a:latin typeface="+mn-lt"/>
                <a:ea typeface="+mn-ea"/>
                <a:cs typeface="+mn-cs"/>
              </a:rPr>
              <a:t>Closure—Talk</a:t>
            </a:r>
            <a:r>
              <a:rPr lang="en-US" sz="1400" b="1" kern="1200" baseline="0" dirty="0">
                <a:solidFill>
                  <a:schemeClr val="tx1"/>
                </a:solidFill>
                <a:effectLst/>
                <a:latin typeface="+mn-lt"/>
                <a:ea typeface="+mn-ea"/>
                <a:cs typeface="+mn-cs"/>
              </a:rPr>
              <a:t> about Next Steps with T-PESS in YOUR DISTRICT </a:t>
            </a:r>
            <a:endParaRPr lang="en-US" sz="1400" b="1" kern="1200" dirty="0">
              <a:solidFill>
                <a:schemeClr val="tx1"/>
              </a:solidFill>
              <a:effectLst/>
              <a:latin typeface="+mn-lt"/>
              <a:ea typeface="+mn-ea"/>
              <a:cs typeface="+mn-cs"/>
            </a:endParaRP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10:28 to 10:30</a:t>
            </a:r>
          </a:p>
          <a:p>
            <a:r>
              <a:rPr lang="en-US" sz="14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dirty="0">
                <a:solidFill>
                  <a:schemeClr val="tx1"/>
                </a:solidFill>
              </a:rPr>
              <a:t>Note to Trainers – some additional activities will be available to help facilitate ongoing discussion</a:t>
            </a:r>
            <a:r>
              <a:rPr lang="en-US" baseline="0" dirty="0">
                <a:solidFill>
                  <a:schemeClr val="tx1"/>
                </a:solidFill>
              </a:rPr>
              <a:t> of T-PESS. </a:t>
            </a:r>
            <a:endParaRPr lang="en-US"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40FD541B-864C-46A9-9201-7A34908F3A7B}" type="slidenum">
              <a:rPr lang="en-US" smtClean="0"/>
              <a:t>53</a:t>
            </a:fld>
            <a:endParaRPr lang="en-US" dirty="0"/>
          </a:p>
        </p:txBody>
      </p:sp>
    </p:spTree>
    <p:extLst>
      <p:ext uri="{BB962C8B-B14F-4D97-AF65-F5344CB8AC3E}">
        <p14:creationId xmlns:p14="http://schemas.microsoft.com/office/powerpoint/2010/main" val="101841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Principal Standards</a:t>
            </a:r>
            <a:r>
              <a:rPr lang="en-US" sz="1400" b="1" baseline="0" dirty="0">
                <a:solidFill>
                  <a:schemeClr val="tx1"/>
                </a:solidFill>
              </a:rPr>
              <a:t> of the T-PESS Rubric</a:t>
            </a:r>
            <a:endParaRPr lang="en-US" sz="1400" b="1" dirty="0">
              <a:solidFill>
                <a:schemeClr val="tx1"/>
              </a:solidFill>
            </a:endParaRPr>
          </a:p>
          <a:p>
            <a:endParaRPr lang="en-US" sz="1400" b="1" dirty="0">
              <a:solidFill>
                <a:schemeClr val="tx1"/>
              </a:solidFill>
            </a:endParaRPr>
          </a:p>
          <a:p>
            <a:r>
              <a:rPr lang="en-US" sz="1400" b="1" dirty="0">
                <a:solidFill>
                  <a:schemeClr val="tx1"/>
                </a:solidFill>
              </a:rPr>
              <a:t>4 min. </a:t>
            </a:r>
          </a:p>
          <a:p>
            <a:r>
              <a:rPr lang="en-US" sz="1400" b="1" dirty="0">
                <a:solidFill>
                  <a:schemeClr val="tx1"/>
                </a:solidFill>
              </a:rPr>
              <a:t>8:45 to 8:49</a:t>
            </a:r>
          </a:p>
          <a:p>
            <a:endParaRPr lang="en-US" sz="1400" b="1" dirty="0">
              <a:solidFill>
                <a:schemeClr val="tx1"/>
              </a:solidFill>
            </a:endParaRPr>
          </a:p>
          <a:p>
            <a:r>
              <a:rPr lang="en-US" sz="1400" b="1" dirty="0">
                <a:solidFill>
                  <a:schemeClr val="tx1"/>
                </a:solidFill>
              </a:rPr>
              <a:t>Before you begin the</a:t>
            </a:r>
            <a:r>
              <a:rPr lang="en-US" sz="1400" b="1" baseline="0" dirty="0">
                <a:solidFill>
                  <a:schemeClr val="tx1"/>
                </a:solidFill>
              </a:rPr>
              <a:t> transitions in this slide, ask the audience to be thinking about the significance of each Standard and the magnitude of what is being expected of principals.</a:t>
            </a:r>
          </a:p>
          <a:p>
            <a:endParaRPr lang="en-US" sz="1400" b="1" baseline="0" dirty="0">
              <a:solidFill>
                <a:schemeClr val="tx1"/>
              </a:solidFill>
            </a:endParaRPr>
          </a:p>
          <a:p>
            <a:r>
              <a:rPr lang="en-US" sz="1400" b="1" baseline="0" dirty="0">
                <a:solidFill>
                  <a:schemeClr val="tx1"/>
                </a:solidFill>
              </a:rPr>
              <a:t>Give them a minute to read the screen, then</a:t>
            </a:r>
            <a:r>
              <a:rPr lang="is-IS" sz="1400" b="1" baseline="0" dirty="0">
                <a:solidFill>
                  <a:schemeClr val="tx1"/>
                </a:solidFill>
              </a:rPr>
              <a:t>…</a:t>
            </a:r>
            <a:endParaRPr lang="en-US" sz="1400" b="1" baseline="0" dirty="0">
              <a:solidFill>
                <a:schemeClr val="tx1"/>
              </a:solidFill>
            </a:endParaRPr>
          </a:p>
          <a:p>
            <a:endParaRPr lang="en-US" sz="1400" b="1" dirty="0">
              <a:solidFill>
                <a:schemeClr val="tx1"/>
              </a:solidFill>
            </a:endParaRPr>
          </a:p>
          <a:p>
            <a:r>
              <a:rPr lang="en-US" sz="1400" b="1" dirty="0">
                <a:solidFill>
                  <a:schemeClr val="tx1"/>
                </a:solidFill>
              </a:rPr>
              <a:t>State:  The “T-PESS Rubric is constructed from the five (5) Texas Principal Standards.. As you know from your previous training, these five (5) standards represent the goals Texas principals strive towards. The standards and the corresponding indicators, knowledge, and skills are designed to be aligned with the training, appraisal, and professional development of principals. </a:t>
            </a:r>
          </a:p>
          <a:p>
            <a:r>
              <a:rPr lang="en-US" sz="1400" dirty="0">
                <a:solidFill>
                  <a:schemeClr val="tx1"/>
                </a:solidFill>
              </a:rPr>
              <a:t> </a:t>
            </a:r>
          </a:p>
          <a:p>
            <a:r>
              <a:rPr lang="en-US" sz="1400" b="1" baseline="0" dirty="0">
                <a:solidFill>
                  <a:schemeClr val="tx1"/>
                </a:solidFill>
              </a:rPr>
              <a:t>Ask for volunteers to read each Standard aloud. </a:t>
            </a:r>
          </a:p>
          <a:p>
            <a:r>
              <a:rPr lang="en-US" sz="1400" b="1" baseline="0" dirty="0">
                <a:solidFill>
                  <a:schemeClr val="tx1"/>
                </a:solidFill>
              </a:rPr>
              <a:t>Direct the group to listen for what each has in common.</a:t>
            </a:r>
          </a:p>
          <a:p>
            <a:endParaRPr lang="en-US" sz="1400" b="1" baseline="0" dirty="0">
              <a:solidFill>
                <a:schemeClr val="tx1"/>
              </a:solidFill>
            </a:endParaRPr>
          </a:p>
          <a:p>
            <a:r>
              <a:rPr lang="en-US" sz="1400" b="1" baseline="0" dirty="0">
                <a:solidFill>
                  <a:schemeClr val="tx1"/>
                </a:solidFill>
              </a:rPr>
              <a:t>State:  What are your thoughts around these standards?  What did you hear as the strands were read aloud.</a:t>
            </a:r>
          </a:p>
          <a:p>
            <a:r>
              <a:rPr lang="en-US" sz="1400" b="1" baseline="0" dirty="0">
                <a:solidFill>
                  <a:schemeClr val="tx1"/>
                </a:solidFill>
              </a:rPr>
              <a:t>Allow large group comments.</a:t>
            </a:r>
          </a:p>
          <a:p>
            <a:endParaRPr lang="en-US" sz="1400" b="1" baseline="0" dirty="0">
              <a:solidFill>
                <a:schemeClr val="tx1"/>
              </a:solidFill>
            </a:endParaRPr>
          </a:p>
          <a:p>
            <a:r>
              <a:rPr lang="en-US" sz="1400" b="1" baseline="0" dirty="0">
                <a:solidFill>
                  <a:schemeClr val="tx1"/>
                </a:solidFill>
              </a:rPr>
              <a:t>Then re-read Standard 5 aloud—Strategic Operations. </a:t>
            </a:r>
          </a:p>
          <a:p>
            <a:r>
              <a:rPr lang="en-US" sz="1400" b="1" baseline="0" dirty="0">
                <a:solidFill>
                  <a:schemeClr val="tx1"/>
                </a:solidFill>
              </a:rPr>
              <a:t>Ask if anyone has ever defined Strategic Operations in this way?</a:t>
            </a:r>
          </a:p>
          <a:p>
            <a:r>
              <a:rPr lang="en-US" sz="1400" b="1" baseline="0" dirty="0">
                <a:solidFill>
                  <a:schemeClr val="tx1"/>
                </a:solidFill>
              </a:rPr>
              <a:t>Explain:  The Texas Principal Standards which comprise the T-PESS rubric are ALL ABOUT INSTRUCTION.</a:t>
            </a: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Note to Facilitator</a:t>
            </a:r>
            <a:endParaRPr lang="en-US" sz="1400" b="1" i="1" dirty="0">
              <a:solidFill>
                <a:schemeClr val="tx1"/>
              </a:solidFill>
            </a:endParaRPr>
          </a:p>
          <a:p>
            <a:r>
              <a:rPr lang="en-US" sz="1400" u="sng" dirty="0">
                <a:solidFill>
                  <a:schemeClr val="tx1"/>
                </a:solidFill>
              </a:rPr>
              <a:t>The Texas Education Agency (TEA) and the Principal Advisory Committee completed new principal standards in 2013. </a:t>
            </a:r>
            <a:r>
              <a:rPr lang="en-US" sz="1400" dirty="0">
                <a:solidFill>
                  <a:schemeClr val="tx1"/>
                </a:solidFill>
              </a:rPr>
              <a:t>These new standards (see Appendix A) are found in Chapter 149 of the Texas Administrative Code and are expected to serve as the foundation for the new leadership appraisal and support system. (Texas Administrative Code (TAC), Title 19, Part II Chapter §149.2001: Commissioner’s Rules Concerning Educator Standards: Principal Standards. Retrieved from (http://ritter.tea.state.tx.us/rules/tac/chapter149/)</a:t>
            </a:r>
          </a:p>
          <a:p>
            <a:r>
              <a:rPr lang="en-US" sz="1400" dirty="0">
                <a:solidFill>
                  <a:schemeClr val="tx1"/>
                </a:solidFill>
              </a:rPr>
              <a:t>  </a:t>
            </a:r>
          </a:p>
          <a:p>
            <a:r>
              <a:rPr lang="en-US" sz="1400" dirty="0">
                <a:solidFill>
                  <a:schemeClr val="tx1"/>
                </a:solidFill>
              </a:rPr>
              <a:t> </a:t>
            </a:r>
          </a:p>
          <a:p>
            <a:endParaRPr lang="en-US" dirty="0"/>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51265FB6-EC9D-49D2-AACA-92A240A4735A}" type="slidenum">
              <a:rPr lang="en-US" smtClean="0"/>
              <a:t>6</a:t>
            </a:fld>
            <a:endParaRPr lang="en-US" dirty="0"/>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t>6/2014</a:t>
            </a:r>
          </a:p>
        </p:txBody>
      </p:sp>
      <p:sp>
        <p:nvSpPr>
          <p:cNvPr id="6" name="Header Placeholder 5"/>
          <p:cNvSpPr>
            <a:spLocks noGrp="1"/>
          </p:cNvSpPr>
          <p:nvPr>
            <p:ph type="hdr" sz="quarter" idx="12"/>
          </p:nvPr>
        </p:nvSpPr>
        <p:spPr>
          <a:xfrm>
            <a:off x="0" y="1"/>
            <a:ext cx="4028440" cy="344091"/>
          </a:xfrm>
          <a:prstGeom prst="rect">
            <a:avLst/>
          </a:prstGeom>
        </p:spPr>
        <p:txBody>
          <a:bodyPr/>
          <a:lstStyle/>
          <a:p>
            <a:r>
              <a:rPr lang="en-US" dirty="0"/>
              <a:t>Texas Principal Evaluation-PPT</a:t>
            </a:r>
          </a:p>
        </p:txBody>
      </p:sp>
    </p:spTree>
    <p:extLst>
      <p:ext uri="{BB962C8B-B14F-4D97-AF65-F5344CB8AC3E}">
        <p14:creationId xmlns:p14="http://schemas.microsoft.com/office/powerpoint/2010/main" val="206034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pPr defTabSz="905790">
              <a:defRPr/>
            </a:pPr>
            <a:r>
              <a:rPr lang="en-US" sz="1400" b="1" dirty="0">
                <a:solidFill>
                  <a:schemeClr val="tx1"/>
                </a:solidFill>
              </a:rPr>
              <a:t>Alignment</a:t>
            </a:r>
            <a:r>
              <a:rPr lang="en-US" sz="1400" b="1" baseline="0" dirty="0">
                <a:solidFill>
                  <a:schemeClr val="tx1"/>
                </a:solidFill>
              </a:rPr>
              <a:t> of Rubric to Texas Principal Standards</a:t>
            </a:r>
            <a:endParaRPr lang="en-US" sz="1400" b="1" dirty="0">
              <a:solidFill>
                <a:schemeClr val="tx1"/>
              </a:solidFill>
            </a:endParaRPr>
          </a:p>
          <a:p>
            <a:pPr defTabSz="905790">
              <a:defRPr/>
            </a:pPr>
            <a:endParaRPr lang="en-US" sz="1400" b="1" dirty="0">
              <a:solidFill>
                <a:schemeClr val="tx1"/>
              </a:solidFill>
            </a:endParaRPr>
          </a:p>
          <a:p>
            <a:pPr defTabSz="905790">
              <a:defRPr/>
            </a:pPr>
            <a:r>
              <a:rPr lang="en-US" sz="1400" b="1" dirty="0">
                <a:solidFill>
                  <a:schemeClr val="tx1"/>
                </a:solidFill>
              </a:rPr>
              <a:t>1 min.  </a:t>
            </a:r>
          </a:p>
          <a:p>
            <a:pPr defTabSz="905790">
              <a:defRPr/>
            </a:pPr>
            <a:r>
              <a:rPr lang="en-US" sz="1400" b="1" dirty="0">
                <a:solidFill>
                  <a:schemeClr val="tx1"/>
                </a:solidFill>
              </a:rPr>
              <a:t>8:49 to 8:50</a:t>
            </a:r>
          </a:p>
          <a:p>
            <a:pPr defTabSz="905790">
              <a:defRPr/>
            </a:pPr>
            <a:endParaRPr lang="en-US" sz="1400" b="1" dirty="0">
              <a:solidFill>
                <a:schemeClr val="tx1"/>
              </a:solidFill>
            </a:endParaRPr>
          </a:p>
          <a:p>
            <a:pPr defTabSz="905790">
              <a:defRPr/>
            </a:pPr>
            <a:r>
              <a:rPr lang="en-US" sz="1400" b="1" dirty="0">
                <a:solidFill>
                  <a:schemeClr val="tx1"/>
                </a:solidFill>
              </a:rPr>
              <a:t>State:</a:t>
            </a:r>
            <a:r>
              <a:rPr lang="en-US" sz="1400" b="1" baseline="0" dirty="0">
                <a:solidFill>
                  <a:schemeClr val="tx1"/>
                </a:solidFill>
              </a:rPr>
              <a:t>  For the first time we have an evaluation instrument that is completely aligned.  The Texas Principal Standards are the foundation of the T-PESS rubric.  The Indicators all align to the given standard.  Never before have we had an instrument that is so well designed and aligned.</a:t>
            </a:r>
          </a:p>
          <a:p>
            <a:pPr defTabSz="905790">
              <a:defRPr/>
            </a:pPr>
            <a:endParaRPr lang="en-US" sz="1400" b="1" baseline="0" dirty="0">
              <a:solidFill>
                <a:schemeClr val="tx1"/>
              </a:solidFill>
            </a:endParaRPr>
          </a:p>
          <a:p>
            <a:pPr defTabSz="905790">
              <a:defRPr/>
            </a:pPr>
            <a:r>
              <a:rPr lang="en-US" sz="1400" b="1" baseline="0" dirty="0">
                <a:solidFill>
                  <a:schemeClr val="tx1"/>
                </a:solidFill>
              </a:rPr>
              <a:t>Ask:  What value do you see in having this type of close alignment?</a:t>
            </a:r>
          </a:p>
          <a:p>
            <a:pPr defTabSz="905790">
              <a:defRPr/>
            </a:pPr>
            <a:endParaRPr lang="en-US" sz="1400" b="1" baseline="0" dirty="0">
              <a:solidFill>
                <a:schemeClr val="tx1"/>
              </a:solidFill>
            </a:endParaRPr>
          </a:p>
          <a:p>
            <a:pPr defTabSz="905790">
              <a:defRPr/>
            </a:pPr>
            <a:endParaRPr lang="en-US" sz="1400" b="1" dirty="0">
              <a:solidFill>
                <a:schemeClr val="tx1"/>
              </a:solidFill>
            </a:endParaRPr>
          </a:p>
          <a:p>
            <a:pPr defTabSz="905790">
              <a:defRPr/>
            </a:pPr>
            <a:endParaRPr lang="en-US" sz="1400" b="1" dirty="0">
              <a:solidFill>
                <a:schemeClr val="tx1"/>
              </a:solidFill>
            </a:endParaRPr>
          </a:p>
          <a:p>
            <a:r>
              <a:rPr lang="en-US" sz="1400" dirty="0">
                <a:solidFill>
                  <a:schemeClr val="tx1"/>
                </a:solidFill>
              </a:rPr>
              <a:t> </a:t>
            </a:r>
          </a:p>
          <a:p>
            <a:endParaRPr lang="en-US" dirty="0"/>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51265FB6-EC9D-49D2-AACA-92A240A4735A}" type="slidenum">
              <a:rPr lang="en-US" smtClean="0"/>
              <a:t>7</a:t>
            </a:fld>
            <a:endParaRPr lang="en-US" dirty="0"/>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t>6/2014</a:t>
            </a:r>
          </a:p>
        </p:txBody>
      </p:sp>
      <p:sp>
        <p:nvSpPr>
          <p:cNvPr id="6" name="Header Placeholder 5"/>
          <p:cNvSpPr>
            <a:spLocks noGrp="1"/>
          </p:cNvSpPr>
          <p:nvPr>
            <p:ph type="hdr" sz="quarter" idx="12"/>
          </p:nvPr>
        </p:nvSpPr>
        <p:spPr>
          <a:xfrm>
            <a:off x="0" y="1"/>
            <a:ext cx="4028440" cy="344091"/>
          </a:xfrm>
          <a:prstGeom prst="rect">
            <a:avLst/>
          </a:prstGeom>
        </p:spPr>
        <p:txBody>
          <a:bodyPr/>
          <a:lstStyle/>
          <a:p>
            <a:r>
              <a:rPr lang="en-US" dirty="0"/>
              <a:t>Texas Principal Evaluation-PPT</a:t>
            </a:r>
          </a:p>
        </p:txBody>
      </p:sp>
    </p:spTree>
    <p:extLst>
      <p:ext uri="{BB962C8B-B14F-4D97-AF65-F5344CB8AC3E}">
        <p14:creationId xmlns:p14="http://schemas.microsoft.com/office/powerpoint/2010/main" val="3972951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Explanation of Performance Standards, Indicators, Performance Levels, and Performance Descriptors</a:t>
            </a:r>
          </a:p>
          <a:p>
            <a:endParaRPr lang="en-US" sz="1400" b="1" dirty="0">
              <a:solidFill>
                <a:schemeClr val="tx1"/>
              </a:solidFill>
            </a:endParaRPr>
          </a:p>
          <a:p>
            <a:r>
              <a:rPr lang="en-US" sz="1400" b="1" dirty="0">
                <a:solidFill>
                  <a:schemeClr val="tx1"/>
                </a:solidFill>
              </a:rPr>
              <a:t>2 min. </a:t>
            </a:r>
          </a:p>
          <a:p>
            <a:r>
              <a:rPr lang="en-US" sz="1400" b="1" dirty="0">
                <a:solidFill>
                  <a:schemeClr val="tx1"/>
                </a:solidFill>
              </a:rPr>
              <a:t>8:50 to 8:52</a:t>
            </a:r>
          </a:p>
          <a:p>
            <a:endParaRPr lang="en-US" sz="1400" b="1" dirty="0">
              <a:solidFill>
                <a:schemeClr val="tx1"/>
              </a:solidFill>
            </a:endParaRPr>
          </a:p>
          <a:p>
            <a:r>
              <a:rPr lang="en-US" sz="1400" b="1" dirty="0">
                <a:solidFill>
                  <a:schemeClr val="tx1"/>
                </a:solidFill>
              </a:rPr>
              <a:t>State:  The T-PESS Principal Evaluation rubric has four major parts, beginning with the performance standard and definition. The performance standard is global in nature and intended to communicate a broad set of leadership performance expectations.  Do</a:t>
            </a:r>
            <a:r>
              <a:rPr lang="en-US" sz="1400" b="1" baseline="0" dirty="0">
                <a:solidFill>
                  <a:schemeClr val="tx1"/>
                </a:solidFill>
              </a:rPr>
              <a:t> you recall all the terms?</a:t>
            </a:r>
            <a:endParaRPr lang="en-US" sz="1400" b="1" dirty="0">
              <a:solidFill>
                <a:schemeClr val="tx1"/>
              </a:solidFill>
            </a:endParaRPr>
          </a:p>
          <a:p>
            <a:r>
              <a:rPr lang="en-US" sz="1400" b="1" dirty="0">
                <a:solidFill>
                  <a:schemeClr val="tx1"/>
                </a:solidFill>
              </a:rPr>
              <a:t> </a:t>
            </a:r>
          </a:p>
          <a:p>
            <a:r>
              <a:rPr lang="en-US" sz="1400" b="1" dirty="0">
                <a:solidFill>
                  <a:schemeClr val="tx1"/>
                </a:solidFill>
              </a:rPr>
              <a:t>CLICK</a:t>
            </a:r>
          </a:p>
          <a:p>
            <a:r>
              <a:rPr lang="en-US" sz="1400" b="1" dirty="0">
                <a:solidFill>
                  <a:schemeClr val="tx1"/>
                </a:solidFill>
              </a:rPr>
              <a:t>State:  Each standard is followed by four to five supporting indicators and their definitions. An indicator is a dimension or construct on which a performance standards is partly constructed. Each indicator implies one to three dimensions or constructs.</a:t>
            </a:r>
          </a:p>
          <a:p>
            <a:endParaRPr lang="en-US" sz="1400" b="1" dirty="0">
              <a:solidFill>
                <a:schemeClr val="tx1"/>
              </a:solidFill>
            </a:endParaRPr>
          </a:p>
          <a:p>
            <a:r>
              <a:rPr lang="en-US" sz="1400" b="1" dirty="0">
                <a:solidFill>
                  <a:schemeClr val="tx1"/>
                </a:solidFill>
              </a:rPr>
              <a:t>CLICK</a:t>
            </a:r>
          </a:p>
          <a:p>
            <a:r>
              <a:rPr lang="en-US" sz="1400" b="1" dirty="0">
                <a:solidFill>
                  <a:schemeClr val="tx1"/>
                </a:solidFill>
              </a:rPr>
              <a:t>State:  Each indicator contains a number of leadership practices that are organized across a scale of performance levels beginning with “Distinguished” and progressing through “Not Demonstrated/Needs Improvement”. Rather than begin with a rating of “Unsatisfactory” or “Ineffective,” attempting to describe what leaders don’t know or are not able to do, the T-PESS rubric design exemplifies a growth model approach to performance improvement. </a:t>
            </a:r>
          </a:p>
          <a:p>
            <a:endParaRPr lang="en-US" sz="1400" b="1" dirty="0">
              <a:solidFill>
                <a:schemeClr val="tx1"/>
              </a:solidFill>
            </a:endParaRPr>
          </a:p>
          <a:p>
            <a:r>
              <a:rPr lang="en-US" sz="1400" b="1" dirty="0">
                <a:solidFill>
                  <a:schemeClr val="tx1"/>
                </a:solidFill>
              </a:rPr>
              <a:t>CLICK</a:t>
            </a:r>
          </a:p>
          <a:p>
            <a:r>
              <a:rPr lang="en-US" sz="1400" b="1" dirty="0">
                <a:solidFill>
                  <a:schemeClr val="tx1"/>
                </a:solidFill>
              </a:rPr>
              <a:t>State:  Lastly, The T-PESS rubric contains the performance descriptors—the leadership responsibilities and evidence-based practices that communicate and differentiate leadership across the scale of performance levels. Each indicator implies one to three leadership dimensions or constructs that are vertically communicated across the scale. Taken together, these generate a robust set of practices that help guide leaders to higher levels.</a:t>
            </a: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40FD541B-864C-46A9-9201-7A34908F3A7B}" type="slidenum">
              <a:rPr lang="en-US" smtClean="0"/>
              <a:t>8</a:t>
            </a:fld>
            <a:endParaRPr lang="en-US" dirty="0"/>
          </a:p>
        </p:txBody>
      </p:sp>
    </p:spTree>
    <p:extLst>
      <p:ext uri="{BB962C8B-B14F-4D97-AF65-F5344CB8AC3E}">
        <p14:creationId xmlns:p14="http://schemas.microsoft.com/office/powerpoint/2010/main" val="1144692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6738" y="207963"/>
            <a:ext cx="3082925" cy="2312987"/>
          </a:xfrm>
          <a:prstGeom prst="rect">
            <a:avLst/>
          </a:prstGeom>
        </p:spPr>
      </p:sp>
      <p:sp>
        <p:nvSpPr>
          <p:cNvPr id="3" name="Notes Placeholder 2"/>
          <p:cNvSpPr>
            <a:spLocks noGrp="1"/>
          </p:cNvSpPr>
          <p:nvPr>
            <p:ph type="body" idx="1"/>
          </p:nvPr>
        </p:nvSpPr>
        <p:spPr>
          <a:xfrm>
            <a:off x="413174" y="2560818"/>
            <a:ext cx="8470053" cy="4034853"/>
          </a:xfrm>
          <a:prstGeom prst="rect">
            <a:avLst/>
          </a:prstGeom>
        </p:spPr>
        <p:txBody>
          <a:bodyPr/>
          <a:lstStyle/>
          <a:p>
            <a:r>
              <a:rPr lang="en-US" sz="1400" b="1" dirty="0">
                <a:solidFill>
                  <a:schemeClr val="tx1"/>
                </a:solidFill>
              </a:rPr>
              <a:t>This slide demonstrates</a:t>
            </a:r>
            <a:r>
              <a:rPr lang="en-US" sz="1400" b="1" baseline="0" dirty="0">
                <a:solidFill>
                  <a:schemeClr val="tx1"/>
                </a:solidFill>
              </a:rPr>
              <a:t> how to review the rubric “conceptually” which is from right to left.</a:t>
            </a:r>
          </a:p>
          <a:p>
            <a:endParaRPr lang="en-US" sz="1400" b="1" baseline="0" dirty="0">
              <a:solidFill>
                <a:schemeClr val="tx1"/>
              </a:solidFill>
            </a:endParaRPr>
          </a:p>
          <a:p>
            <a:r>
              <a:rPr lang="en-US" sz="1400" b="1" baseline="0" dirty="0">
                <a:solidFill>
                  <a:schemeClr val="tx1"/>
                </a:solidFill>
              </a:rPr>
              <a:t>2 min.</a:t>
            </a:r>
          </a:p>
          <a:p>
            <a:r>
              <a:rPr lang="en-US" sz="1400" b="1" baseline="0" dirty="0">
                <a:solidFill>
                  <a:schemeClr val="tx1"/>
                </a:solidFill>
              </a:rPr>
              <a:t>8:52 to 8:54</a:t>
            </a:r>
            <a:endParaRPr lang="en-US" sz="1400" b="1" dirty="0">
              <a:solidFill>
                <a:schemeClr val="tx1"/>
              </a:solidFill>
            </a:endParaRPr>
          </a:p>
          <a:p>
            <a:endParaRPr lang="en-US" sz="1400" b="1" dirty="0">
              <a:solidFill>
                <a:schemeClr val="tx1"/>
              </a:solidFill>
            </a:endParaRPr>
          </a:p>
          <a:p>
            <a:pPr defTabSz="905790">
              <a:defRPr/>
            </a:pPr>
            <a:r>
              <a:rPr lang="en-US" sz="1400" b="1" dirty="0">
                <a:solidFill>
                  <a:schemeClr val="tx1"/>
                </a:solidFill>
              </a:rPr>
              <a:t>State:  T-PESS is grounded in research on effective leadership. The practices that are included in the rubric are taken from a number of empirically-based studies and publications most notably from the McREL publication: </a:t>
            </a:r>
            <a:r>
              <a:rPr lang="en-US" sz="1400" b="1" i="1" dirty="0">
                <a:solidFill>
                  <a:schemeClr val="tx1"/>
                </a:solidFill>
              </a:rPr>
              <a:t>The Balanced Leadership Framework: Connecting vision with action </a:t>
            </a:r>
            <a:r>
              <a:rPr lang="en-US" sz="1400" b="1" dirty="0">
                <a:solidFill>
                  <a:schemeClr val="tx1"/>
                </a:solidFill>
              </a:rPr>
              <a:t>(Waters &amp; Cameron, 2007) and in the ASCD Publication: </a:t>
            </a:r>
            <a:r>
              <a:rPr lang="en-US" sz="1400" b="1" i="1" dirty="0">
                <a:solidFill>
                  <a:schemeClr val="tx1"/>
                </a:solidFill>
              </a:rPr>
              <a:t>School Leadership that Works: From research to results </a:t>
            </a:r>
            <a:r>
              <a:rPr lang="en-US" sz="1400" b="1" dirty="0">
                <a:solidFill>
                  <a:schemeClr val="tx1"/>
                </a:solidFill>
              </a:rPr>
              <a:t>(Marzano, Waters &amp; McNulty, 2005).  </a:t>
            </a:r>
          </a:p>
          <a:p>
            <a:pPr defTabSz="905790">
              <a:defRPr/>
            </a:pPr>
            <a:endParaRPr lang="en-US" sz="1400" b="1" dirty="0">
              <a:solidFill>
                <a:schemeClr val="tx1"/>
              </a:solidFill>
            </a:endParaRPr>
          </a:p>
          <a:p>
            <a:pPr defTabSz="905790">
              <a:defRPr/>
            </a:pPr>
            <a:r>
              <a:rPr lang="en-US" sz="1400" b="1" dirty="0">
                <a:solidFill>
                  <a:schemeClr val="tx1"/>
                </a:solidFill>
              </a:rPr>
              <a:t>The practices are described by performance indicators that differentiate between developing, proficient, accomplished and distinguished performance levels.  As you read from the right to the left, you will notice how the skills and abilities increase in complexity and sophistication.  </a:t>
            </a:r>
          </a:p>
          <a:p>
            <a:pPr defTabSz="905790">
              <a:defRPr/>
            </a:pPr>
            <a:endParaRPr lang="en-US" sz="1400" b="1" dirty="0">
              <a:solidFill>
                <a:schemeClr val="tx1"/>
              </a:solidFill>
            </a:endParaRPr>
          </a:p>
          <a:p>
            <a:pPr defTabSz="905790">
              <a:defRPr/>
            </a:pPr>
            <a:r>
              <a:rPr lang="en-US" sz="1400" b="1" dirty="0">
                <a:solidFill>
                  <a:schemeClr val="tx1"/>
                </a:solidFill>
              </a:rPr>
              <a:t>When completing</a:t>
            </a:r>
            <a:r>
              <a:rPr lang="en-US" sz="1400" b="1" baseline="0" dirty="0">
                <a:solidFill>
                  <a:schemeClr val="tx1"/>
                </a:solidFill>
              </a:rPr>
              <a:t> the self-assessment, campus leaders are encouraged to read from right to left across the rubric to make sense of it as a whole.</a:t>
            </a:r>
          </a:p>
          <a:p>
            <a:pPr defTabSz="905790">
              <a:defRPr/>
            </a:pPr>
            <a:endParaRPr lang="en-US" sz="1400" b="1" baseline="0" dirty="0">
              <a:solidFill>
                <a:schemeClr val="tx1"/>
              </a:solidFill>
            </a:endParaRPr>
          </a:p>
          <a:p>
            <a:pPr defTabSz="905790">
              <a:defRPr/>
            </a:pPr>
            <a:r>
              <a:rPr lang="en-US" sz="1400" b="1" baseline="0" dirty="0">
                <a:solidFill>
                  <a:schemeClr val="tx1"/>
                </a:solidFill>
              </a:rPr>
              <a:t>Note:  This is different from how the instrument is scored.  </a:t>
            </a:r>
            <a:endParaRPr lang="en-US" sz="1400" b="1" dirty="0">
              <a:solidFill>
                <a:schemeClr val="tx1"/>
              </a:solidFill>
            </a:endParaRPr>
          </a:p>
          <a:p>
            <a:endParaRPr lang="en-US" sz="1400" dirty="0">
              <a:solidFill>
                <a:schemeClr val="tx1"/>
              </a:solidFill>
            </a:endParaRPr>
          </a:p>
        </p:txBody>
      </p:sp>
      <p:sp>
        <p:nvSpPr>
          <p:cNvPr id="4" name="Slide Number Placeholder 3"/>
          <p:cNvSpPr>
            <a:spLocks noGrp="1"/>
          </p:cNvSpPr>
          <p:nvPr>
            <p:ph type="sldNum" sz="quarter" idx="10"/>
          </p:nvPr>
        </p:nvSpPr>
        <p:spPr>
          <a:xfrm>
            <a:off x="5265810" y="6651885"/>
            <a:ext cx="4028440" cy="206115"/>
          </a:xfrm>
          <a:prstGeom prst="rect">
            <a:avLst/>
          </a:prstGeom>
        </p:spPr>
        <p:txBody>
          <a:bodyPr/>
          <a:lstStyle/>
          <a:p>
            <a:fld id="{51265FB6-EC9D-49D2-AACA-92A240A4735A}" type="slidenum">
              <a:rPr lang="en-US" smtClean="0">
                <a:solidFill>
                  <a:prstClr val="black"/>
                </a:solidFill>
              </a:rPr>
              <a:pPr/>
              <a:t>9</a:t>
            </a:fld>
            <a:endParaRPr lang="en-US" dirty="0">
              <a:solidFill>
                <a:prstClr val="black"/>
              </a:solidFill>
            </a:endParaRPr>
          </a:p>
        </p:txBody>
      </p:sp>
      <p:sp>
        <p:nvSpPr>
          <p:cNvPr id="5" name="Date Placeholder 4"/>
          <p:cNvSpPr>
            <a:spLocks noGrp="1"/>
          </p:cNvSpPr>
          <p:nvPr>
            <p:ph type="dt" idx="11"/>
          </p:nvPr>
        </p:nvSpPr>
        <p:spPr>
          <a:xfrm>
            <a:off x="5265810" y="1"/>
            <a:ext cx="4028440" cy="344091"/>
          </a:xfrm>
          <a:prstGeom prst="rect">
            <a:avLst/>
          </a:prstGeom>
        </p:spPr>
        <p:txBody>
          <a:bodyPr/>
          <a:lstStyle/>
          <a:p>
            <a:r>
              <a:rPr lang="en-US" dirty="0">
                <a:solidFill>
                  <a:prstClr val="black"/>
                </a:solidFill>
              </a:rPr>
              <a:t>6/2014</a:t>
            </a:r>
          </a:p>
        </p:txBody>
      </p:sp>
      <p:sp>
        <p:nvSpPr>
          <p:cNvPr id="6" name="Header Placeholder 5"/>
          <p:cNvSpPr>
            <a:spLocks noGrp="1"/>
          </p:cNvSpPr>
          <p:nvPr>
            <p:ph type="hdr" sz="quarter" idx="12"/>
          </p:nvPr>
        </p:nvSpPr>
        <p:spPr>
          <a:xfrm>
            <a:off x="0" y="1"/>
            <a:ext cx="4028440" cy="344091"/>
          </a:xfrm>
          <a:prstGeom prst="rect">
            <a:avLst/>
          </a:prstGeom>
        </p:spPr>
        <p:txBody>
          <a:bodyPr/>
          <a:lstStyle/>
          <a:p>
            <a:r>
              <a:rPr lang="en-US" dirty="0">
                <a:solidFill>
                  <a:prstClr val="black"/>
                </a:solidFill>
              </a:rPr>
              <a:t>Texas Principal Evaluation-PPT</a:t>
            </a:r>
          </a:p>
        </p:txBody>
      </p:sp>
    </p:spTree>
    <p:extLst>
      <p:ext uri="{BB962C8B-B14F-4D97-AF65-F5344CB8AC3E}">
        <p14:creationId xmlns:p14="http://schemas.microsoft.com/office/powerpoint/2010/main" val="2922371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7979" y="1122363"/>
            <a:ext cx="4153545"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757978" y="3602038"/>
            <a:ext cx="4153546"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55846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solidFill>
            <a:srgbClr val="1582C6"/>
          </a:solidFill>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513249A-F696-2744-910E-8913A9D32EC7}" type="slidenum">
              <a:rPr lang="en-US" smtClean="0"/>
              <a:t>‹#›</a:t>
            </a:fld>
            <a:endParaRPr lang="en-US" dirty="0"/>
          </a:p>
        </p:txBody>
      </p:sp>
    </p:spTree>
    <p:custDataLst>
      <p:tags r:id="rId1"/>
    </p:custDataLst>
    <p:extLst>
      <p:ext uri="{BB962C8B-B14F-4D97-AF65-F5344CB8AC3E}">
        <p14:creationId xmlns:p14="http://schemas.microsoft.com/office/powerpoint/2010/main" val="104116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Alternate">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dirty="0"/>
              <a:t>Click to edit Master title style</a:t>
            </a: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sz="1200">
                <a:solidFill>
                  <a:prstClr val="black">
                    <a:tint val="75000"/>
                  </a:prstClr>
                </a:solidFill>
                <a:latin typeface="Arial" charset="0"/>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454DCE-81E3-E74A-BC73-424EE377F138}" type="slidenum">
              <a:rPr lang="en-US" altLang="en-US"/>
              <a:pPr>
                <a:defRPr/>
              </a:pPr>
              <a:t>‹#›</a:t>
            </a:fld>
            <a:endParaRPr lang="en-US" altLang="en-US" dirty="0"/>
          </a:p>
        </p:txBody>
      </p:sp>
    </p:spTree>
    <p:custDataLst>
      <p:tags r:id="rId1"/>
    </p:custDataLst>
    <p:extLst>
      <p:ext uri="{BB962C8B-B14F-4D97-AF65-F5344CB8AC3E}">
        <p14:creationId xmlns:p14="http://schemas.microsoft.com/office/powerpoint/2010/main" val="88307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582C6"/>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513249A-F696-2744-910E-8913A9D32EC7}" type="slidenum">
              <a:rPr lang="en-US" smtClean="0"/>
              <a:t>‹#›</a:t>
            </a:fld>
            <a:endParaRPr lang="en-US" dirty="0"/>
          </a:p>
        </p:txBody>
      </p:sp>
    </p:spTree>
    <p:custDataLst>
      <p:tags r:id="rId1"/>
    </p:custDataLst>
    <p:extLst>
      <p:ext uri="{BB962C8B-B14F-4D97-AF65-F5344CB8AC3E}">
        <p14:creationId xmlns:p14="http://schemas.microsoft.com/office/powerpoint/2010/main" val="164554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582C6"/>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513249A-F696-2744-910E-8913A9D32EC7}" type="slidenum">
              <a:rPr lang="en-US" smtClean="0"/>
              <a:t>‹#›</a:t>
            </a:fld>
            <a:endParaRPr lang="en-US" dirty="0"/>
          </a:p>
        </p:txBody>
      </p:sp>
    </p:spTree>
    <p:custDataLst>
      <p:tags r:id="rId1"/>
    </p:custDataLst>
    <p:extLst>
      <p:ext uri="{BB962C8B-B14F-4D97-AF65-F5344CB8AC3E}">
        <p14:creationId xmlns:p14="http://schemas.microsoft.com/office/powerpoint/2010/main" val="93835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solidFill>
            <a:srgbClr val="1582C6"/>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513249A-F696-2744-910E-8913A9D32EC7}" type="slidenum">
              <a:rPr lang="en-US" smtClean="0"/>
              <a:t>‹#›</a:t>
            </a:fld>
            <a:endParaRPr lang="en-US" dirty="0"/>
          </a:p>
        </p:txBody>
      </p:sp>
    </p:spTree>
    <p:custDataLst>
      <p:tags r:id="rId1"/>
    </p:custDataLst>
    <p:extLst>
      <p:ext uri="{BB962C8B-B14F-4D97-AF65-F5344CB8AC3E}">
        <p14:creationId xmlns:p14="http://schemas.microsoft.com/office/powerpoint/2010/main" val="198601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582C6"/>
          </a:solidFill>
        </p:spPr>
        <p:txBody>
          <a:bodyPr/>
          <a:lstStyle>
            <a:lvl1pPr>
              <a:defRPr>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0513249A-F696-2744-910E-8913A9D32EC7}" type="slidenum">
              <a:rPr lang="en-US" smtClean="0"/>
              <a:t>‹#›</a:t>
            </a:fld>
            <a:endParaRPr lang="en-US" dirty="0"/>
          </a:p>
        </p:txBody>
      </p:sp>
    </p:spTree>
    <p:custDataLst>
      <p:tags r:id="rId1"/>
    </p:custDataLst>
    <p:extLst>
      <p:ext uri="{BB962C8B-B14F-4D97-AF65-F5344CB8AC3E}">
        <p14:creationId xmlns:p14="http://schemas.microsoft.com/office/powerpoint/2010/main" val="61724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13249A-F696-2744-910E-8913A9D32EC7}" type="slidenum">
              <a:rPr lang="en-US" smtClean="0"/>
              <a:t>‹#›</a:t>
            </a:fld>
            <a:endParaRPr lang="en-US" dirty="0"/>
          </a:p>
        </p:txBody>
      </p:sp>
    </p:spTree>
    <p:custDataLst>
      <p:tags r:id="rId1"/>
    </p:custDataLst>
    <p:extLst>
      <p:ext uri="{BB962C8B-B14F-4D97-AF65-F5344CB8AC3E}">
        <p14:creationId xmlns:p14="http://schemas.microsoft.com/office/powerpoint/2010/main" val="163839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513249A-F696-2744-910E-8913A9D32EC7}" type="slidenum">
              <a:rPr lang="en-US" smtClean="0"/>
              <a:t>‹#›</a:t>
            </a:fld>
            <a:endParaRPr lang="en-US" dirty="0"/>
          </a:p>
        </p:txBody>
      </p:sp>
    </p:spTree>
    <p:custDataLst>
      <p:tags r:id="rId1"/>
    </p:custDataLst>
    <p:extLst>
      <p:ext uri="{BB962C8B-B14F-4D97-AF65-F5344CB8AC3E}">
        <p14:creationId xmlns:p14="http://schemas.microsoft.com/office/powerpoint/2010/main" val="149643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513249A-F696-2744-910E-8913A9D32EC7}" type="slidenum">
              <a:rPr lang="en-US" smtClean="0"/>
              <a:t>‹#›</a:t>
            </a:fld>
            <a:endParaRPr lang="en-US" dirty="0"/>
          </a:p>
        </p:txBody>
      </p:sp>
    </p:spTree>
    <p:custDataLst>
      <p:tags r:id="rId1"/>
    </p:custDataLst>
    <p:extLst>
      <p:ext uri="{BB962C8B-B14F-4D97-AF65-F5344CB8AC3E}">
        <p14:creationId xmlns:p14="http://schemas.microsoft.com/office/powerpoint/2010/main" val="140555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582C6"/>
          </a:solidFill>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513249A-F696-2744-910E-8913A9D32EC7}" type="slidenum">
              <a:rPr lang="en-US" smtClean="0"/>
              <a:t>‹#›</a:t>
            </a:fld>
            <a:endParaRPr lang="en-US" dirty="0"/>
          </a:p>
        </p:txBody>
      </p:sp>
    </p:spTree>
    <p:custDataLst>
      <p:tags r:id="rId1"/>
    </p:custDataLst>
    <p:extLst>
      <p:ext uri="{BB962C8B-B14F-4D97-AF65-F5344CB8AC3E}">
        <p14:creationId xmlns:p14="http://schemas.microsoft.com/office/powerpoint/2010/main" val="772834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ags" Target="../tags/tag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4597915" y="0"/>
            <a:ext cx="4546086" cy="5542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5542559"/>
            <a:ext cx="9144000" cy="1307432"/>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021" y="0"/>
            <a:ext cx="4581872" cy="5542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1053" y="3112547"/>
            <a:ext cx="3769304" cy="2048905"/>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42766" y="6320589"/>
            <a:ext cx="868757" cy="455063"/>
          </a:xfrm>
          <a:prstGeom prst="rect">
            <a:avLst/>
          </a:prstGeom>
        </p:spPr>
      </p:pic>
      <p:sp>
        <p:nvSpPr>
          <p:cNvPr id="10" name="TextBox 9"/>
          <p:cNvSpPr txBox="1"/>
          <p:nvPr userDrawn="1"/>
        </p:nvSpPr>
        <p:spPr>
          <a:xfrm>
            <a:off x="3186545" y="6391564"/>
            <a:ext cx="2780146" cy="369332"/>
          </a:xfrm>
          <a:prstGeom prst="rect">
            <a:avLst/>
          </a:prstGeom>
          <a:noFill/>
        </p:spPr>
        <p:txBody>
          <a:bodyPr wrap="square" rtlCol="0">
            <a:spAutoFit/>
          </a:bodyPr>
          <a:lstStyle/>
          <a:p>
            <a:pPr algn="ctr"/>
            <a:r>
              <a:rPr lang="en-US" dirty="0">
                <a:solidFill>
                  <a:schemeClr val="bg1"/>
                </a:solidFill>
              </a:rPr>
              <a:t>Updated</a:t>
            </a:r>
            <a:r>
              <a:rPr lang="en-US" baseline="0" dirty="0">
                <a:solidFill>
                  <a:schemeClr val="bg1"/>
                </a:solidFill>
              </a:rPr>
              <a:t> </a:t>
            </a:r>
            <a:r>
              <a:rPr lang="en-US" baseline="0" dirty="0" smtClean="0">
                <a:solidFill>
                  <a:schemeClr val="bg1"/>
                </a:solidFill>
              </a:rPr>
              <a:t>August 15, </a:t>
            </a:r>
            <a:r>
              <a:rPr lang="en-US" baseline="0" dirty="0">
                <a:solidFill>
                  <a:schemeClr val="bg1"/>
                </a:solidFill>
              </a:rPr>
              <a:t>2017</a:t>
            </a:r>
            <a:endParaRPr lang="en-US" dirty="0">
              <a:solidFill>
                <a:schemeClr val="bg1"/>
              </a:solidFill>
            </a:endParaRPr>
          </a:p>
        </p:txBody>
      </p:sp>
    </p:spTree>
    <p:custDataLst>
      <p:tags r:id="rId3"/>
    </p:custDataLst>
    <p:extLst>
      <p:ext uri="{BB962C8B-B14F-4D97-AF65-F5344CB8AC3E}">
        <p14:creationId xmlns:p14="http://schemas.microsoft.com/office/powerpoint/2010/main" val="1168836721"/>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rgbClr val="1582C6"/>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240379"/>
            <a:ext cx="9144000" cy="617621"/>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457950" y="6492708"/>
            <a:ext cx="2057400" cy="365125"/>
          </a:xfrm>
          <a:prstGeom prst="rect">
            <a:avLst/>
          </a:prstGeom>
        </p:spPr>
        <p:txBody>
          <a:bodyPr vert="horz" lIns="91440" tIns="45720" rIns="91440" bIns="45720" rtlCol="0" anchor="ctr"/>
          <a:lstStyle>
            <a:lvl1pPr algn="r">
              <a:defRPr sz="1200">
                <a:solidFill>
                  <a:schemeClr val="bg1"/>
                </a:solidFill>
              </a:defRPr>
            </a:lvl1pPr>
          </a:lstStyle>
          <a:p>
            <a:fld id="{0513249A-F696-2744-910E-8913A9D32EC7}" type="slidenum">
              <a:rPr lang="en-US" smtClean="0"/>
              <a:pPr/>
              <a:t>‹#›</a:t>
            </a:fld>
            <a:endParaRPr lang="en-US" dirty="0"/>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0140" y="6255944"/>
            <a:ext cx="1184256" cy="576565"/>
          </a:xfrm>
          <a:prstGeom prst="rect">
            <a:avLst/>
          </a:prstGeom>
        </p:spPr>
      </p:pic>
    </p:spTree>
    <p:custDataLst>
      <p:tags r:id="rId12"/>
    </p:custDataLst>
    <p:extLst>
      <p:ext uri="{BB962C8B-B14F-4D97-AF65-F5344CB8AC3E}">
        <p14:creationId xmlns:p14="http://schemas.microsoft.com/office/powerpoint/2010/main" val="115802578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87" r:id="rId10"/>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10.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1.xml"/><Relationship Id="rId5" Type="http://schemas.openxmlformats.org/officeDocument/2006/relationships/image" Target="../media/image13.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3.xml"/><Relationship Id="rId5" Type="http://schemas.openxmlformats.org/officeDocument/2006/relationships/image" Target="../media/image14.wmf"/><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image" Target="../media/image16.tif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16.tif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17.tif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46.xml"/><Relationship Id="rId4" Type="http://schemas.openxmlformats.org/officeDocument/2006/relationships/image" Target="../media/image18.tif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49.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7.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51.xml"/><Relationship Id="rId5" Type="http://schemas.openxmlformats.org/officeDocument/2006/relationships/image" Target="../media/image20.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5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0.xml"/><Relationship Id="rId7" Type="http://schemas.openxmlformats.org/officeDocument/2006/relationships/diagramColors" Target="../diagrams/colors4.xml"/><Relationship Id="rId2" Type="http://schemas.openxmlformats.org/officeDocument/2006/relationships/slideLayout" Target="../slideLayouts/slideLayout5.xml"/><Relationship Id="rId1" Type="http://schemas.openxmlformats.org/officeDocument/2006/relationships/tags" Target="../tags/tag5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55.xml"/><Relationship Id="rId5" Type="http://schemas.openxmlformats.org/officeDocument/2006/relationships/image" Target="../media/image22.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4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6.xml"/><Relationship Id="rId7" Type="http://schemas.openxmlformats.org/officeDocument/2006/relationships/diagramColors" Target="../diagrams/colors5.xml"/><Relationship Id="rId2" Type="http://schemas.openxmlformats.org/officeDocument/2006/relationships/slideLayout" Target="../slideLayouts/slideLayout5.xml"/><Relationship Id="rId1" Type="http://schemas.openxmlformats.org/officeDocument/2006/relationships/tags" Target="../tags/tag5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60.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26.emf"/><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notesSlide" Target="../notesSlides/notesSlide52.xml"/><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slideLayout" Target="../slideLayouts/slideLayout5.xml"/><Relationship Id="rId1" Type="http://schemas.openxmlformats.org/officeDocument/2006/relationships/tags" Target="../tags/tag64.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tags" Target="../tags/tag65.xml"/><Relationship Id="rId4" Type="http://schemas.openxmlformats.org/officeDocument/2006/relationships/image" Target="../media/image27.tiff"/></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
            </a:r>
            <a:br>
              <a:rPr lang="en-US" dirty="0"/>
            </a:br>
            <a:endParaRPr lang="en-US" dirty="0"/>
          </a:p>
        </p:txBody>
      </p:sp>
      <p:sp>
        <p:nvSpPr>
          <p:cNvPr id="8" name="Subtitle 7"/>
          <p:cNvSpPr>
            <a:spLocks noGrp="1"/>
          </p:cNvSpPr>
          <p:nvPr>
            <p:ph type="subTitle" idx="1"/>
          </p:nvPr>
        </p:nvSpPr>
        <p:spPr>
          <a:xfrm>
            <a:off x="4757978" y="559934"/>
            <a:ext cx="4153546" cy="4781323"/>
          </a:xfrm>
        </p:spPr>
        <p:txBody>
          <a:bodyPr>
            <a:normAutofit/>
          </a:bodyPr>
          <a:lstStyle/>
          <a:p>
            <a:r>
              <a:rPr lang="en-US" sz="4000" b="1" dirty="0"/>
              <a:t>T-PESS</a:t>
            </a:r>
          </a:p>
          <a:p>
            <a:r>
              <a:rPr lang="en-US" sz="4000" b="1" dirty="0"/>
              <a:t>Principal</a:t>
            </a:r>
          </a:p>
          <a:p>
            <a:r>
              <a:rPr lang="en-US" sz="4000" b="1" dirty="0"/>
              <a:t>Orientation </a:t>
            </a:r>
          </a:p>
          <a:p>
            <a:r>
              <a:rPr lang="en-US" sz="4000" b="1" dirty="0"/>
              <a:t>Training</a:t>
            </a:r>
          </a:p>
          <a:p>
            <a:endParaRPr lang="en-US" sz="4000" b="1" dirty="0"/>
          </a:p>
          <a:p>
            <a:endParaRPr lang="en-US" sz="4000" b="1" dirty="0"/>
          </a:p>
          <a:p>
            <a:endParaRPr lang="en-US" sz="4000" b="1" dirty="0"/>
          </a:p>
          <a:p>
            <a:endParaRPr lang="en-US" sz="4800" b="1" dirty="0">
              <a:solidFill>
                <a:schemeClr val="accent2"/>
              </a:solidFill>
            </a:endParaRPr>
          </a:p>
        </p:txBody>
      </p:sp>
    </p:spTree>
    <p:custDataLst>
      <p:tags r:id="rId1"/>
    </p:custDataLst>
    <p:extLst>
      <p:ext uri="{BB962C8B-B14F-4D97-AF65-F5344CB8AC3E}">
        <p14:creationId xmlns:p14="http://schemas.microsoft.com/office/powerpoint/2010/main" val="206364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42189"/>
            <a:ext cx="8458200" cy="1325563"/>
          </a:xfrm>
        </p:spPr>
        <p:txBody>
          <a:bodyPr/>
          <a:lstStyle/>
          <a:p>
            <a:r>
              <a:rPr lang="en-US" dirty="0"/>
              <a:t>Performance Levels</a:t>
            </a:r>
          </a:p>
        </p:txBody>
      </p:sp>
      <p:sp>
        <p:nvSpPr>
          <p:cNvPr id="10" name="Content Placeholder 9"/>
          <p:cNvSpPr>
            <a:spLocks noGrp="1"/>
          </p:cNvSpPr>
          <p:nvPr>
            <p:ph idx="1"/>
          </p:nvPr>
        </p:nvSpPr>
        <p:spPr/>
        <p:txBody>
          <a:bodyPr/>
          <a:lstStyle/>
          <a:p>
            <a:endParaRPr lang="en-US" dirty="0"/>
          </a:p>
        </p:txBody>
      </p:sp>
      <p:sp>
        <p:nvSpPr>
          <p:cNvPr id="2" name="Slide Number Placeholder 1"/>
          <p:cNvSpPr>
            <a:spLocks noGrp="1"/>
          </p:cNvSpPr>
          <p:nvPr>
            <p:ph type="sldNum" sz="quarter" idx="12"/>
          </p:nvPr>
        </p:nvSpPr>
        <p:spPr/>
        <p:txBody>
          <a:bodyPr/>
          <a:lstStyle/>
          <a:p>
            <a:fld id="{0513249A-F696-2744-910E-8913A9D32EC7}" type="slidenum">
              <a:rPr lang="en-US" smtClean="0"/>
              <a:pPr/>
              <a:t>10</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298357010"/>
              </p:ext>
            </p:extLst>
          </p:nvPr>
        </p:nvGraphicFramePr>
        <p:xfrm>
          <a:off x="457200" y="1787767"/>
          <a:ext cx="8458200" cy="40233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6172200">
                  <a:extLst>
                    <a:ext uri="{9D8B030D-6E8A-4147-A177-3AD203B41FA5}">
                      <a16:colId xmlns:a16="http://schemas.microsoft.com/office/drawing/2014/main" xmlns="" val="20001"/>
                    </a:ext>
                  </a:extLst>
                </a:gridCol>
              </a:tblGrid>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mn-lt"/>
                          <a:cs typeface="Arial" pitchFamily="34" charset="0"/>
                        </a:rPr>
                        <a:t>Distinguished</a:t>
                      </a:r>
                      <a:endParaRPr lang="en-US" sz="1800" dirty="0">
                        <a:latin typeface="+mn-lt"/>
                        <a:cs typeface="Arial" pitchFamily="34" charset="0"/>
                      </a:endParaRPr>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cs typeface="Arial" pitchFamily="34" charset="0"/>
                        </a:rPr>
                        <a:t>Principal consistently and significantly exceeded proficiency on standard(s) of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cs typeface="Arial" pitchFamily="34" charset="0"/>
                        </a:rPr>
                        <a:t>Direct comment is required.</a:t>
                      </a:r>
                    </a:p>
                  </a:txBody>
                  <a:tcPr>
                    <a:solidFill>
                      <a:schemeClr val="bg2">
                        <a:lumMod val="90000"/>
                      </a:schemeClr>
                    </a:solidFill>
                  </a:tcPr>
                </a:tc>
                <a:extLst>
                  <a:ext uri="{0D108BD9-81ED-4DB2-BD59-A6C34878D82A}">
                    <a16:rowId xmlns:a16="http://schemas.microsoft.com/office/drawing/2014/main" xmlns="" val="10000"/>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000000"/>
                          </a:solidFill>
                          <a:effectLst/>
                          <a:latin typeface="+mn-lt"/>
                          <a:cs typeface="Arial" pitchFamily="34" charset="0"/>
                        </a:rPr>
                        <a:t>Accomplished</a:t>
                      </a:r>
                      <a:endParaRPr kumimoji="0" lang="en-US" sz="1800" b="0" i="0" u="none" strike="noStrike" cap="none" normalizeH="0" baseline="0" dirty="0">
                        <a:ln>
                          <a:noFill/>
                        </a:ln>
                        <a:solidFill>
                          <a:schemeClr val="tx1"/>
                        </a:solidFill>
                        <a:effectLst/>
                        <a:latin typeface="+mn-lt"/>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mn-lt"/>
                          <a:cs typeface="Arial" pitchFamily="34" charset="0"/>
                        </a:rPr>
                        <a:t>Principal exceeded proficiency on standard(s) </a:t>
                      </a:r>
                      <a:r>
                        <a:rPr lang="en-US" sz="1800" dirty="0">
                          <a:solidFill>
                            <a:srgbClr val="000000"/>
                          </a:solidFill>
                          <a:latin typeface="+mn-lt"/>
                          <a:cs typeface="Arial" pitchFamily="34" charset="0"/>
                        </a:rPr>
                        <a:t>of performance most of the time.</a:t>
                      </a:r>
                      <a:endParaRPr kumimoji="0" lang="en-US" sz="1800" b="0" i="0" u="none" strike="noStrike" cap="none" normalizeH="0" baseline="0" dirty="0">
                        <a:ln>
                          <a:noFill/>
                        </a:ln>
                        <a:solidFill>
                          <a:schemeClr val="tx1"/>
                        </a:solidFill>
                        <a:effectLst/>
                        <a:latin typeface="+mn-lt"/>
                        <a:cs typeface="Arial" pitchFamily="34" charset="0"/>
                      </a:endParaRPr>
                    </a:p>
                  </a:txBody>
                  <a:tcPr/>
                </a:tc>
                <a:extLst>
                  <a:ext uri="{0D108BD9-81ED-4DB2-BD59-A6C34878D82A}">
                    <a16:rowId xmlns:a16="http://schemas.microsoft.com/office/drawing/2014/main" xmlns="" val="10001"/>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mn-lt"/>
                          <a:cs typeface="Arial" pitchFamily="34" charset="0"/>
                        </a:rPr>
                        <a:t>Proficient</a:t>
                      </a:r>
                      <a:endParaRPr lang="en-US" sz="1800" dirty="0">
                        <a:latin typeface="+mn-lt"/>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Principal demonstrated  competent performance on the standard.</a:t>
                      </a:r>
                    </a:p>
                  </a:txBody>
                  <a:tcPr>
                    <a:solidFill>
                      <a:srgbClr val="E9EDF4"/>
                    </a:solidFill>
                  </a:tcPr>
                </a:tc>
                <a:extLst>
                  <a:ext uri="{0D108BD9-81ED-4DB2-BD59-A6C34878D82A}">
                    <a16:rowId xmlns:a16="http://schemas.microsoft.com/office/drawing/2014/main" xmlns="" val="10002"/>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000000"/>
                          </a:solidFill>
                          <a:effectLst/>
                          <a:latin typeface="+mn-lt"/>
                          <a:cs typeface="Arial" pitchFamily="34" charset="0"/>
                        </a:rPr>
                        <a:t>Developing</a:t>
                      </a:r>
                      <a:endParaRPr kumimoji="0" lang="en-US" sz="1800" b="0" i="0" u="none" strike="noStrike" cap="none" normalizeH="0" baseline="0" dirty="0">
                        <a:ln>
                          <a:noFill/>
                        </a:ln>
                        <a:solidFill>
                          <a:schemeClr val="tx1"/>
                        </a:solidFill>
                        <a:effectLst/>
                        <a:latin typeface="+mn-lt"/>
                        <a:cs typeface="Arial" pitchFamily="34" charset="0"/>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mn-lt"/>
                          <a:cs typeface="Arial" pitchFamily="34" charset="0"/>
                        </a:rPr>
                        <a:t>Principal demonstrated adequate growth toward achieving standard(s) during the period of performance, but did not demonstrate </a:t>
                      </a:r>
                      <a:r>
                        <a:rPr kumimoji="0" lang="en-US" sz="1800" b="0" i="0" u="none" strike="noStrike" cap="none" normalizeH="0" baseline="0" dirty="0">
                          <a:ln>
                            <a:noFill/>
                          </a:ln>
                          <a:solidFill>
                            <a:schemeClr val="tx1"/>
                          </a:solidFill>
                          <a:effectLst/>
                          <a:latin typeface="+mn-lt"/>
                          <a:cs typeface="Arial" pitchFamily="34" charset="0"/>
                        </a:rPr>
                        <a:t>proficiency </a:t>
                      </a:r>
                      <a:r>
                        <a:rPr kumimoji="0" lang="en-US" sz="1800" b="0" i="0" u="none" strike="noStrike" cap="none" normalizeH="0" baseline="0" dirty="0">
                          <a:ln>
                            <a:noFill/>
                          </a:ln>
                          <a:solidFill>
                            <a:srgbClr val="000000"/>
                          </a:solidFill>
                          <a:effectLst/>
                          <a:latin typeface="+mn-lt"/>
                          <a:cs typeface="Arial" pitchFamily="34" charset="0"/>
                        </a:rPr>
                        <a:t>on standard(s) of performance.</a:t>
                      </a:r>
                      <a:endParaRPr kumimoji="0" lang="en-US" sz="1800" b="0" i="0" u="none" strike="noStrike" cap="none" normalizeH="0" baseline="0" dirty="0">
                        <a:ln>
                          <a:noFill/>
                        </a:ln>
                        <a:solidFill>
                          <a:schemeClr val="tx1"/>
                        </a:solidFill>
                        <a:effectLst/>
                        <a:latin typeface="+mn-lt"/>
                        <a:cs typeface="Arial"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914400">
                <a:tc>
                  <a:txBody>
                    <a:bodyPr/>
                    <a:lstStyle/>
                    <a:p>
                      <a:pPr lvl="0" fontAlgn="base">
                        <a:spcBef>
                          <a:spcPct val="0"/>
                        </a:spcBef>
                        <a:spcAft>
                          <a:spcPct val="0"/>
                        </a:spcAft>
                      </a:pPr>
                      <a:r>
                        <a:rPr lang="en-US" sz="1800" b="1" dirty="0">
                          <a:solidFill>
                            <a:srgbClr val="000000"/>
                          </a:solidFill>
                          <a:latin typeface="+mn-lt"/>
                          <a:cs typeface="Arial" pitchFamily="34" charset="0"/>
                        </a:rPr>
                        <a:t>Not Demonstrated</a:t>
                      </a:r>
                    </a:p>
                    <a:p>
                      <a:pPr lvl="0" fontAlgn="base">
                        <a:spcBef>
                          <a:spcPct val="0"/>
                        </a:spcBef>
                        <a:spcAft>
                          <a:spcPct val="0"/>
                        </a:spcAft>
                      </a:pPr>
                      <a:r>
                        <a:rPr lang="en-US" sz="1800" b="1" dirty="0">
                          <a:solidFill>
                            <a:srgbClr val="000000"/>
                          </a:solidFill>
                          <a:latin typeface="+mn-lt"/>
                          <a:cs typeface="Arial" pitchFamily="34" charset="0"/>
                        </a:rPr>
                        <a:t>Needs Improvement</a:t>
                      </a:r>
                      <a:endParaRPr lang="en-US" sz="1800" dirty="0">
                        <a:latin typeface="+mn-lt"/>
                        <a:cs typeface="Arial" pitchFamily="34" charset="0"/>
                      </a:endParaRPr>
                    </a:p>
                  </a:txBody>
                  <a:tcPr>
                    <a:lnT w="12700" cap="flat" cmpd="sng" algn="ctr">
                      <a:solidFill>
                        <a:schemeClr val="tx1"/>
                      </a:solidFill>
                      <a:prstDash val="solid"/>
                      <a:round/>
                      <a:headEnd type="none" w="med" len="med"/>
                      <a:tailEnd type="none" w="med" len="med"/>
                    </a:lnT>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Principal did not demonstrate the competence on achieving standard(s) of performance.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mn-lt"/>
                        </a:rPr>
                        <a:t>Direct comment is required.</a:t>
                      </a:r>
                    </a:p>
                  </a:txBody>
                  <a:tcPr>
                    <a:lnT w="12700" cap="flat" cmpd="sng" algn="ctr">
                      <a:solidFill>
                        <a:schemeClr val="tx1"/>
                      </a:solidFill>
                      <a:prstDash val="solid"/>
                      <a:round/>
                      <a:headEnd type="none" w="med" len="med"/>
                      <a:tailEnd type="none" w="med" len="med"/>
                    </a:lnT>
                    <a:solidFill>
                      <a:schemeClr val="bg2">
                        <a:lumMod val="90000"/>
                      </a:schemeClr>
                    </a:solidFill>
                  </a:tcPr>
                </a:tc>
                <a:extLst>
                  <a:ext uri="{0D108BD9-81ED-4DB2-BD59-A6C34878D82A}">
                    <a16:rowId xmlns:a16="http://schemas.microsoft.com/office/drawing/2014/main" xmlns="" val="10004"/>
                  </a:ext>
                </a:extLst>
              </a:tr>
            </a:tbl>
          </a:graphicData>
        </a:graphic>
      </p:graphicFrame>
      <p:sp>
        <p:nvSpPr>
          <p:cNvPr id="3" name="Oval 2"/>
          <p:cNvSpPr/>
          <p:nvPr/>
        </p:nvSpPr>
        <p:spPr>
          <a:xfrm>
            <a:off x="2514600" y="2214486"/>
            <a:ext cx="3429000" cy="589673"/>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514600" y="5276064"/>
            <a:ext cx="3429000" cy="699912"/>
          </a:xfrm>
          <a:prstGeom prst="ellipse">
            <a:avLst/>
          </a:prstGeom>
          <a:noFill/>
          <a:ln w="412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6243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a:srcRect l="6236" t="13088" r="4573" b="30794"/>
          <a:stretch/>
        </p:blipFill>
        <p:spPr>
          <a:xfrm>
            <a:off x="683825" y="1265383"/>
            <a:ext cx="7558218" cy="4719782"/>
          </a:xfrm>
          <a:prstGeom prst="rect">
            <a:avLst/>
          </a:prstGeom>
        </p:spPr>
      </p:pic>
      <p:sp>
        <p:nvSpPr>
          <p:cNvPr id="2" name="Title 1"/>
          <p:cNvSpPr>
            <a:spLocks noGrp="1"/>
          </p:cNvSpPr>
          <p:nvPr>
            <p:ph type="title"/>
          </p:nvPr>
        </p:nvSpPr>
        <p:spPr>
          <a:xfrm>
            <a:off x="507243" y="0"/>
            <a:ext cx="8201328" cy="1121556"/>
          </a:xfrm>
        </p:spPr>
        <p:txBody>
          <a:bodyPr>
            <a:normAutofit/>
          </a:bodyPr>
          <a:lstStyle/>
          <a:p>
            <a:r>
              <a:rPr lang="en-US" sz="4000" dirty="0"/>
              <a:t>T-PESS Rubric (Rating System)</a:t>
            </a:r>
            <a:endParaRPr lang="en-US" dirty="0"/>
          </a:p>
        </p:txBody>
      </p:sp>
      <p:sp>
        <p:nvSpPr>
          <p:cNvPr id="14" name="TextBox 13"/>
          <p:cNvSpPr txBox="1"/>
          <p:nvPr/>
        </p:nvSpPr>
        <p:spPr>
          <a:xfrm>
            <a:off x="2384923" y="5940078"/>
            <a:ext cx="768818" cy="338554"/>
          </a:xfrm>
          <a:prstGeom prst="rect">
            <a:avLst/>
          </a:prstGeom>
          <a:solidFill>
            <a:srgbClr val="D5AD3B">
              <a:alpha val="0"/>
            </a:srgbClr>
          </a:solidFill>
        </p:spPr>
        <p:txBody>
          <a:bodyPr wrap="square" rtlCol="0">
            <a:spAutoFit/>
          </a:bodyPr>
          <a:lstStyle/>
          <a:p>
            <a:r>
              <a:rPr lang="en-US" sz="1600" dirty="0">
                <a:solidFill>
                  <a:srgbClr val="FF0000"/>
                </a:solidFill>
              </a:rPr>
              <a:t>…and</a:t>
            </a:r>
          </a:p>
        </p:txBody>
      </p:sp>
      <p:sp>
        <p:nvSpPr>
          <p:cNvPr id="16" name="TextBox 15"/>
          <p:cNvSpPr txBox="1"/>
          <p:nvPr/>
        </p:nvSpPr>
        <p:spPr>
          <a:xfrm>
            <a:off x="4125417" y="5959715"/>
            <a:ext cx="768818" cy="338554"/>
          </a:xfrm>
          <a:prstGeom prst="rect">
            <a:avLst/>
          </a:prstGeom>
          <a:solidFill>
            <a:srgbClr val="D5AD3B">
              <a:alpha val="0"/>
            </a:srgbClr>
          </a:solidFill>
        </p:spPr>
        <p:txBody>
          <a:bodyPr wrap="square" rtlCol="0">
            <a:spAutoFit/>
          </a:bodyPr>
          <a:lstStyle/>
          <a:p>
            <a:r>
              <a:rPr lang="en-US" sz="1600" dirty="0">
                <a:solidFill>
                  <a:srgbClr val="FF0000"/>
                </a:solidFill>
              </a:rPr>
              <a:t>…and</a:t>
            </a:r>
          </a:p>
        </p:txBody>
      </p:sp>
      <p:sp>
        <p:nvSpPr>
          <p:cNvPr id="17" name="TextBox 16"/>
          <p:cNvSpPr txBox="1"/>
          <p:nvPr/>
        </p:nvSpPr>
        <p:spPr>
          <a:xfrm>
            <a:off x="5799321" y="5940078"/>
            <a:ext cx="768818" cy="338554"/>
          </a:xfrm>
          <a:prstGeom prst="rect">
            <a:avLst/>
          </a:prstGeom>
          <a:solidFill>
            <a:srgbClr val="D5AD3B">
              <a:alpha val="0"/>
            </a:srgbClr>
          </a:solidFill>
        </p:spPr>
        <p:txBody>
          <a:bodyPr wrap="square" rtlCol="0">
            <a:spAutoFit/>
          </a:bodyPr>
          <a:lstStyle/>
          <a:p>
            <a:r>
              <a:rPr lang="en-US" sz="1600" dirty="0">
                <a:solidFill>
                  <a:srgbClr val="FF0000"/>
                </a:solidFill>
              </a:rPr>
              <a:t>…and</a:t>
            </a:r>
          </a:p>
        </p:txBody>
      </p:sp>
      <p:cxnSp>
        <p:nvCxnSpPr>
          <p:cNvPr id="23" name="Straight Arrow Connector 22"/>
          <p:cNvCxnSpPr/>
          <p:nvPr/>
        </p:nvCxnSpPr>
        <p:spPr>
          <a:xfrm>
            <a:off x="2722440" y="2242943"/>
            <a:ext cx="46892" cy="25740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12264" y="2242943"/>
            <a:ext cx="35536" cy="25095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627642" y="2376610"/>
            <a:ext cx="1141690" cy="22261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462934" y="2232783"/>
            <a:ext cx="46892" cy="25740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231449" y="2242943"/>
            <a:ext cx="46892" cy="25740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063353" y="2376610"/>
            <a:ext cx="1451614" cy="22261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803847" y="2367659"/>
            <a:ext cx="1482603" cy="21931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Folded Corner 18"/>
          <p:cNvSpPr/>
          <p:nvPr/>
        </p:nvSpPr>
        <p:spPr>
          <a:xfrm>
            <a:off x="7971838" y="266184"/>
            <a:ext cx="1172162" cy="1173370"/>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Pgs. 33-35</a:t>
            </a:r>
          </a:p>
        </p:txBody>
      </p:sp>
    </p:spTree>
    <p:custDataLst>
      <p:tags r:id="rId1"/>
    </p:custDataLst>
    <p:extLst>
      <p:ext uri="{BB962C8B-B14F-4D97-AF65-F5344CB8AC3E}">
        <p14:creationId xmlns:p14="http://schemas.microsoft.com/office/powerpoint/2010/main" val="159566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50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50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50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Revisiting the Rubric</a:t>
            </a:r>
          </a:p>
        </p:txBody>
      </p:sp>
      <p:sp>
        <p:nvSpPr>
          <p:cNvPr id="3" name="Slide Number Placeholder 2"/>
          <p:cNvSpPr>
            <a:spLocks noGrp="1"/>
          </p:cNvSpPr>
          <p:nvPr>
            <p:ph type="sldNum" sz="quarter" idx="12"/>
          </p:nvPr>
        </p:nvSpPr>
        <p:spPr/>
        <p:txBody>
          <a:bodyPr/>
          <a:lstStyle/>
          <a:p>
            <a:fld id="{0513249A-F696-2744-910E-8913A9D32EC7}" type="slidenum">
              <a:rPr lang="en-US" smtClean="0"/>
              <a:pPr/>
              <a:t>12</a:t>
            </a:fld>
            <a:endParaRPr lang="en-US" dirty="0"/>
          </a:p>
        </p:txBody>
      </p:sp>
      <p:pic>
        <p:nvPicPr>
          <p:cNvPr id="4" name="Picture 3"/>
          <p:cNvPicPr>
            <a:picLocks noChangeAspect="1"/>
          </p:cNvPicPr>
          <p:nvPr/>
        </p:nvPicPr>
        <p:blipFill>
          <a:blip r:embed="rId4"/>
          <a:stretch>
            <a:fillRect/>
          </a:stretch>
        </p:blipFill>
        <p:spPr>
          <a:xfrm>
            <a:off x="2540000" y="1690689"/>
            <a:ext cx="4064000" cy="4456894"/>
          </a:xfrm>
          <a:prstGeom prst="rect">
            <a:avLst/>
          </a:prstGeom>
        </p:spPr>
      </p:pic>
      <p:sp>
        <p:nvSpPr>
          <p:cNvPr id="6" name="Folded Corner 5"/>
          <p:cNvSpPr/>
          <p:nvPr/>
        </p:nvSpPr>
        <p:spPr>
          <a:xfrm>
            <a:off x="7888381" y="525189"/>
            <a:ext cx="1027019" cy="992561"/>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
            </a:r>
            <a:br>
              <a:rPr lang="en-US" dirty="0"/>
            </a:br>
            <a:r>
              <a:rPr lang="en-US" dirty="0" smtClean="0"/>
              <a:t>Pgs</a:t>
            </a:r>
            <a:r>
              <a:rPr lang="en-US" dirty="0"/>
              <a:t>. </a:t>
            </a:r>
          </a:p>
          <a:p>
            <a:pPr algn="ctr"/>
            <a:r>
              <a:rPr lang="en-US" dirty="0" smtClean="0"/>
              <a:t>51--72</a:t>
            </a:r>
            <a:endParaRPr lang="en-US" dirty="0"/>
          </a:p>
        </p:txBody>
      </p:sp>
    </p:spTree>
    <p:custDataLst>
      <p:tags r:id="rId1"/>
    </p:custDataLst>
    <p:extLst>
      <p:ext uri="{BB962C8B-B14F-4D97-AF65-F5344CB8AC3E}">
        <p14:creationId xmlns:p14="http://schemas.microsoft.com/office/powerpoint/2010/main" val="216525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T-PESS Rubric Jigsaw</a:t>
            </a:r>
            <a:br>
              <a:rPr lang="en-US" dirty="0"/>
            </a:br>
            <a:r>
              <a:rPr lang="en-US" dirty="0"/>
              <a:t>Home Group</a:t>
            </a:r>
          </a:p>
        </p:txBody>
      </p:sp>
      <p:sp>
        <p:nvSpPr>
          <p:cNvPr id="3" name="Content Placeholder 2"/>
          <p:cNvSpPr>
            <a:spLocks noGrp="1"/>
          </p:cNvSpPr>
          <p:nvPr>
            <p:ph idx="1"/>
          </p:nvPr>
        </p:nvSpPr>
        <p:spPr/>
        <p:txBody>
          <a:bodyPr>
            <a:normAutofit/>
          </a:bodyPr>
          <a:lstStyle/>
          <a:p>
            <a:r>
              <a:rPr lang="en-US" dirty="0"/>
              <a:t>Form groups of 5 people for Jigsaw Home Group. </a:t>
            </a:r>
          </a:p>
          <a:p>
            <a:endParaRPr lang="en-US" dirty="0"/>
          </a:p>
          <a:p>
            <a:r>
              <a:rPr lang="en-US" dirty="0"/>
              <a:t>Each person will be responsible for one becoming an expert in one of the five Principal Standards and all its related indicators within the T-PESS Rubric. </a:t>
            </a:r>
          </a:p>
          <a:p>
            <a:endParaRPr lang="en-US" dirty="0"/>
          </a:p>
          <a:p>
            <a:r>
              <a:rPr lang="en-US" dirty="0"/>
              <a:t>Prepare to move into Expert Groups</a:t>
            </a:r>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180037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into EXPERT Groups</a:t>
            </a:r>
            <a:br>
              <a:rPr lang="en-US" dirty="0"/>
            </a:br>
            <a:r>
              <a:rPr lang="en-US" dirty="0"/>
              <a:t>Standards 1, 2, 3, 4, &amp; 5</a:t>
            </a:r>
          </a:p>
        </p:txBody>
      </p:sp>
      <p:sp>
        <p:nvSpPr>
          <p:cNvPr id="3" name="Content Placeholder 2"/>
          <p:cNvSpPr>
            <a:spLocks noGrp="1"/>
          </p:cNvSpPr>
          <p:nvPr>
            <p:ph idx="1"/>
          </p:nvPr>
        </p:nvSpPr>
        <p:spPr/>
        <p:txBody>
          <a:bodyPr>
            <a:normAutofit fontScale="92500" lnSpcReduction="10000"/>
          </a:bodyPr>
          <a:lstStyle/>
          <a:p>
            <a:r>
              <a:rPr lang="en-US" dirty="0">
                <a:solidFill>
                  <a:srgbClr val="FF0000"/>
                </a:solidFill>
              </a:rPr>
              <a:t>FOCUS on the </a:t>
            </a:r>
            <a:r>
              <a:rPr lang="en-US" u="sng" dirty="0">
                <a:solidFill>
                  <a:srgbClr val="FF0000"/>
                </a:solidFill>
              </a:rPr>
              <a:t>PROFICIENT</a:t>
            </a:r>
            <a:r>
              <a:rPr lang="en-US" dirty="0">
                <a:solidFill>
                  <a:srgbClr val="FF0000"/>
                </a:solidFill>
              </a:rPr>
              <a:t> COLUMN and discuss the following:</a:t>
            </a:r>
          </a:p>
          <a:p>
            <a:endParaRPr lang="en-US" dirty="0"/>
          </a:p>
          <a:p>
            <a:r>
              <a:rPr lang="en-US" dirty="0"/>
              <a:t>What is the most important take-away or key point from each indicator?</a:t>
            </a:r>
          </a:p>
          <a:p>
            <a:endParaRPr lang="en-US" dirty="0"/>
          </a:p>
          <a:p>
            <a:r>
              <a:rPr lang="en-US" dirty="0"/>
              <a:t>What do the indicators look like for principals within the context of their daily work?</a:t>
            </a:r>
          </a:p>
          <a:p>
            <a:endParaRPr lang="en-US" dirty="0"/>
          </a:p>
          <a:p>
            <a:r>
              <a:rPr lang="en-US" dirty="0"/>
              <a:t>What type of evidence and artifacts will supervisors look for? </a:t>
            </a:r>
          </a:p>
          <a:p>
            <a:pPr marL="0" indent="0" algn="ctr">
              <a:buNone/>
            </a:pPr>
            <a:endParaRPr lang="en-US" sz="2000" b="1" dirty="0"/>
          </a:p>
        </p:txBody>
      </p:sp>
    </p:spTree>
    <p:custDataLst>
      <p:tags r:id="rId1"/>
    </p:custDataLst>
    <p:extLst>
      <p:ext uri="{BB962C8B-B14F-4D97-AF65-F5344CB8AC3E}">
        <p14:creationId xmlns:p14="http://schemas.microsoft.com/office/powerpoint/2010/main" val="258852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to Jigsaw Home Group</a:t>
            </a:r>
          </a:p>
        </p:txBody>
      </p:sp>
      <p:sp>
        <p:nvSpPr>
          <p:cNvPr id="3" name="Content Placeholder 2"/>
          <p:cNvSpPr>
            <a:spLocks noGrp="1"/>
          </p:cNvSpPr>
          <p:nvPr>
            <p:ph idx="1"/>
          </p:nvPr>
        </p:nvSpPr>
        <p:spPr/>
        <p:txBody>
          <a:bodyPr>
            <a:normAutofit/>
          </a:bodyPr>
          <a:lstStyle/>
          <a:p>
            <a:endParaRPr lang="en-US" dirty="0"/>
          </a:p>
          <a:p>
            <a:r>
              <a:rPr lang="en-US" dirty="0"/>
              <a:t>Each person returns to their Jigsaw Home Group to share </a:t>
            </a:r>
            <a:r>
              <a:rPr lang="en-US" u="sng" dirty="0"/>
              <a:t>the most important performance expectations</a:t>
            </a:r>
            <a:r>
              <a:rPr lang="en-US" dirty="0"/>
              <a:t> that are communicated by the Standard and its indicators—focusing on the proficient column.  </a:t>
            </a:r>
          </a:p>
          <a:p>
            <a:endParaRPr lang="en-US" dirty="0"/>
          </a:p>
          <a:p>
            <a:endParaRPr lang="en-US" dirty="0"/>
          </a:p>
        </p:txBody>
      </p:sp>
    </p:spTree>
    <p:custDataLst>
      <p:tags r:id="rId1"/>
    </p:custDataLst>
    <p:extLst>
      <p:ext uri="{BB962C8B-B14F-4D97-AF65-F5344CB8AC3E}">
        <p14:creationId xmlns:p14="http://schemas.microsoft.com/office/powerpoint/2010/main" val="284395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T-PESS Look Fors</a:t>
            </a:r>
          </a:p>
        </p:txBody>
      </p:sp>
      <p:sp>
        <p:nvSpPr>
          <p:cNvPr id="3" name="Content Placeholder 2"/>
          <p:cNvSpPr>
            <a:spLocks noGrp="1"/>
          </p:cNvSpPr>
          <p:nvPr>
            <p:ph idx="1"/>
          </p:nvPr>
        </p:nvSpPr>
        <p:spPr/>
        <p:txBody>
          <a:bodyPr/>
          <a:lstStyle/>
          <a:p>
            <a:r>
              <a:rPr lang="en-US" dirty="0"/>
              <a:t>Take a look at pages </a:t>
            </a:r>
            <a:r>
              <a:rPr lang="en-US" dirty="0" smtClean="0"/>
              <a:t>47-48 in </a:t>
            </a:r>
            <a:r>
              <a:rPr lang="en-US" dirty="0"/>
              <a:t>your Orientation Manual. </a:t>
            </a:r>
          </a:p>
          <a:p>
            <a:endParaRPr lang="en-US" dirty="0"/>
          </a:p>
          <a:p>
            <a:r>
              <a:rPr lang="en-US" dirty="0"/>
              <a:t>These “Look Fors” represent the main performance elements of the T-PESS Rubric.</a:t>
            </a:r>
          </a:p>
          <a:p>
            <a:endParaRPr lang="en-US" dirty="0"/>
          </a:p>
          <a:p>
            <a:r>
              <a:rPr lang="en-US" dirty="0"/>
              <a:t>To what extent did your expert summary discussions address these elements?</a:t>
            </a:r>
          </a:p>
        </p:txBody>
      </p:sp>
      <p:sp>
        <p:nvSpPr>
          <p:cNvPr id="4" name="Slide Number Placeholder 3"/>
          <p:cNvSpPr>
            <a:spLocks noGrp="1"/>
          </p:cNvSpPr>
          <p:nvPr>
            <p:ph type="sldNum" sz="quarter" idx="12"/>
          </p:nvPr>
        </p:nvSpPr>
        <p:spPr/>
        <p:txBody>
          <a:bodyPr/>
          <a:lstStyle/>
          <a:p>
            <a:fld id="{0513249A-F696-2744-910E-8913A9D32EC7}" type="slidenum">
              <a:rPr lang="en-US" smtClean="0"/>
              <a:t>16</a:t>
            </a:fld>
            <a:endParaRPr lang="en-US" dirty="0"/>
          </a:p>
        </p:txBody>
      </p:sp>
      <p:sp>
        <p:nvSpPr>
          <p:cNvPr id="5" name="Folded Corner 4"/>
          <p:cNvSpPr/>
          <p:nvPr/>
        </p:nvSpPr>
        <p:spPr>
          <a:xfrm>
            <a:off x="7870370" y="688930"/>
            <a:ext cx="1027437" cy="820950"/>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000000"/>
                </a:solidFill>
              </a:rPr>
              <a:t>Pg. </a:t>
            </a:r>
            <a:endParaRPr lang="en-US" dirty="0" smtClean="0">
              <a:solidFill>
                <a:srgbClr val="000000"/>
              </a:solidFill>
            </a:endParaRPr>
          </a:p>
          <a:p>
            <a:pPr algn="ctr"/>
            <a:r>
              <a:rPr lang="en-US" dirty="0" smtClean="0">
                <a:solidFill>
                  <a:srgbClr val="000000"/>
                </a:solidFill>
              </a:rPr>
              <a:t>47-48</a:t>
            </a:r>
            <a:endParaRPr lang="en-US" dirty="0" smtClean="0">
              <a:solidFill>
                <a:srgbClr val="000000"/>
              </a:solidFill>
            </a:endParaRPr>
          </a:p>
        </p:txBody>
      </p:sp>
    </p:spTree>
    <p:custDataLst>
      <p:tags r:id="rId1"/>
    </p:custDataLst>
    <p:extLst>
      <p:ext uri="{BB962C8B-B14F-4D97-AF65-F5344CB8AC3E}">
        <p14:creationId xmlns:p14="http://schemas.microsoft.com/office/powerpoint/2010/main" val="680294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Step 1: Orientation </a:t>
            </a:r>
          </a:p>
        </p:txBody>
      </p:sp>
      <p:sp>
        <p:nvSpPr>
          <p:cNvPr id="3" name="Content Placeholder 2"/>
          <p:cNvSpPr>
            <a:spLocks noGrp="1"/>
          </p:cNvSpPr>
          <p:nvPr>
            <p:ph sz="half" idx="1"/>
          </p:nvPr>
        </p:nvSpPr>
        <p:spPr/>
        <p:txBody>
          <a:bodyPr>
            <a:normAutofit/>
          </a:bodyPr>
          <a:lstStyle/>
          <a:p>
            <a:endParaRPr lang="en-US" dirty="0"/>
          </a:p>
          <a:p>
            <a:pPr>
              <a:lnSpc>
                <a:spcPct val="110000"/>
              </a:lnSpc>
            </a:pPr>
            <a:r>
              <a:rPr lang="en-US" sz="2200" b="1" dirty="0"/>
              <a:t>Take one minute to review the Participant Manual for information on the first step in the          T-PESS process: </a:t>
            </a:r>
            <a:r>
              <a:rPr lang="en-US" sz="2200" b="1" i="1" dirty="0"/>
              <a:t>Orientation</a:t>
            </a:r>
          </a:p>
          <a:p>
            <a:pPr marL="0" indent="0">
              <a:lnSpc>
                <a:spcPct val="110000"/>
              </a:lnSpc>
              <a:buNone/>
            </a:pPr>
            <a:endParaRPr lang="en-US" sz="2200" b="1" i="1" dirty="0"/>
          </a:p>
          <a:p>
            <a:pPr marL="0" indent="0">
              <a:lnSpc>
                <a:spcPct val="110000"/>
              </a:lnSpc>
              <a:buNone/>
            </a:pPr>
            <a:r>
              <a:rPr lang="en-US" sz="2400" b="1" dirty="0">
                <a:solidFill>
                  <a:srgbClr val="F15A29"/>
                </a:solidFill>
              </a:rPr>
              <a:t>This session is your ORIENTATION to T-PESS. </a:t>
            </a:r>
          </a:p>
          <a:p>
            <a:pPr marL="0" indent="0">
              <a:lnSpc>
                <a:spcPct val="110000"/>
              </a:lnSpc>
              <a:buNone/>
            </a:pPr>
            <a:endParaRPr lang="en-US" sz="2200" b="1" dirty="0"/>
          </a:p>
        </p:txBody>
      </p:sp>
      <p:sp>
        <p:nvSpPr>
          <p:cNvPr id="4" name="Slide Number Placeholder 3"/>
          <p:cNvSpPr>
            <a:spLocks noGrp="1"/>
          </p:cNvSpPr>
          <p:nvPr>
            <p:ph type="sldNum" sz="quarter" idx="12"/>
          </p:nvPr>
        </p:nvSpPr>
        <p:spPr/>
        <p:txBody>
          <a:bodyPr/>
          <a:lstStyle/>
          <a:p>
            <a:fld id="{0513249A-F696-2744-910E-8913A9D32EC7}" type="slidenum">
              <a:rPr lang="en-US" smtClean="0">
                <a:solidFill>
                  <a:prstClr val="white"/>
                </a:solidFill>
              </a:rPr>
              <a:pPr/>
              <a:t>17</a:t>
            </a:fld>
            <a:endParaRPr lang="en-US" dirty="0">
              <a:solidFill>
                <a:prstClr val="white"/>
              </a:solidFill>
            </a:endParaRPr>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29149" y="2190307"/>
            <a:ext cx="4024281" cy="3501819"/>
          </a:xfrm>
          <a:prstGeom prst="rect">
            <a:avLst/>
          </a:prstGeom>
        </p:spPr>
      </p:pic>
      <p:sp>
        <p:nvSpPr>
          <p:cNvPr id="10" name="Folded Corner 9"/>
          <p:cNvSpPr/>
          <p:nvPr/>
        </p:nvSpPr>
        <p:spPr>
          <a:xfrm>
            <a:off x="7940842" y="594193"/>
            <a:ext cx="1033165" cy="1096496"/>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rgbClr val="F15A29"/>
              </a:solidFill>
            </a:endParaRPr>
          </a:p>
          <a:p>
            <a:pPr algn="ctr"/>
            <a:r>
              <a:rPr lang="en-US" dirty="0">
                <a:solidFill>
                  <a:prstClr val="white"/>
                </a:solidFill>
              </a:rPr>
              <a:t/>
            </a:r>
            <a:br>
              <a:rPr lang="en-US" dirty="0">
                <a:solidFill>
                  <a:prstClr val="white"/>
                </a:solidFill>
              </a:rPr>
            </a:br>
            <a:r>
              <a:rPr lang="en-US" dirty="0">
                <a:solidFill>
                  <a:srgbClr val="000000"/>
                </a:solidFill>
              </a:rPr>
              <a:t>PM</a:t>
            </a:r>
          </a:p>
          <a:p>
            <a:pPr algn="ctr"/>
            <a:r>
              <a:rPr lang="en-US" dirty="0">
                <a:solidFill>
                  <a:srgbClr val="000000"/>
                </a:solidFill>
              </a:rPr>
              <a:t>Pg. 24</a:t>
            </a:r>
          </a:p>
          <a:p>
            <a:pPr algn="ctr"/>
            <a:endParaRPr lang="en-US" dirty="0">
              <a:solidFill>
                <a:srgbClr val="000000"/>
              </a:solidFill>
            </a:endParaRPr>
          </a:p>
          <a:p>
            <a:pPr algn="ctr"/>
            <a:endParaRPr lang="en-US" dirty="0">
              <a:solidFill>
                <a:srgbClr val="000000"/>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9314" y="1757362"/>
            <a:ext cx="1123950" cy="1114425"/>
          </a:xfrm>
          <a:prstGeom prst="rect">
            <a:avLst/>
          </a:prstGeom>
        </p:spPr>
      </p:pic>
    </p:spTree>
    <p:custDataLst>
      <p:tags r:id="rId1"/>
    </p:custDataLst>
    <p:extLst>
      <p:ext uri="{BB962C8B-B14F-4D97-AF65-F5344CB8AC3E}">
        <p14:creationId xmlns:p14="http://schemas.microsoft.com/office/powerpoint/2010/main" val="1550869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Step 2:  Self-Assessment </a:t>
            </a:r>
            <a:br>
              <a:rPr lang="en-US" dirty="0"/>
            </a:br>
            <a:r>
              <a:rPr lang="en-US" dirty="0"/>
              <a:t>and Goal Setting</a:t>
            </a:r>
          </a:p>
        </p:txBody>
      </p:sp>
      <p:sp>
        <p:nvSpPr>
          <p:cNvPr id="3" name="Content Placeholder 2"/>
          <p:cNvSpPr>
            <a:spLocks noGrp="1"/>
          </p:cNvSpPr>
          <p:nvPr>
            <p:ph sz="half" idx="1"/>
          </p:nvPr>
        </p:nvSpPr>
        <p:spPr/>
        <p:txBody>
          <a:bodyPr>
            <a:normAutofit fontScale="62500" lnSpcReduction="20000"/>
          </a:bodyPr>
          <a:lstStyle/>
          <a:p>
            <a:endParaRPr lang="en-US" dirty="0"/>
          </a:p>
          <a:p>
            <a:pPr>
              <a:lnSpc>
                <a:spcPct val="120000"/>
              </a:lnSpc>
            </a:pPr>
            <a:r>
              <a:rPr lang="en-US" sz="3400" b="1" dirty="0"/>
              <a:t>Take a few minutes to review the Participant Manual for information on the second step in the      T-PESS process: </a:t>
            </a:r>
            <a:r>
              <a:rPr lang="en-US" sz="3400" b="1" i="1" dirty="0"/>
              <a:t>Self-Assessment and Goal Setting.</a:t>
            </a:r>
          </a:p>
          <a:p>
            <a:pPr marL="0" indent="0">
              <a:lnSpc>
                <a:spcPct val="120000"/>
              </a:lnSpc>
              <a:buNone/>
            </a:pPr>
            <a:endParaRPr lang="en-US" sz="3400" b="1" dirty="0"/>
          </a:p>
          <a:p>
            <a:pPr>
              <a:lnSpc>
                <a:spcPct val="120000"/>
              </a:lnSpc>
            </a:pPr>
            <a:r>
              <a:rPr lang="en-US" sz="3400" b="1" dirty="0"/>
              <a:t>Make note of any new information or questions. </a:t>
            </a:r>
          </a:p>
        </p:txBody>
      </p:sp>
      <p:sp>
        <p:nvSpPr>
          <p:cNvPr id="4" name="Slide Number Placeholder 3"/>
          <p:cNvSpPr>
            <a:spLocks noGrp="1"/>
          </p:cNvSpPr>
          <p:nvPr>
            <p:ph type="sldNum" sz="quarter" idx="12"/>
          </p:nvPr>
        </p:nvSpPr>
        <p:spPr/>
        <p:txBody>
          <a:bodyPr/>
          <a:lstStyle/>
          <a:p>
            <a:fld id="{0513249A-F696-2744-910E-8913A9D32EC7}" type="slidenum">
              <a:rPr lang="en-US" smtClean="0">
                <a:solidFill>
                  <a:prstClr val="white"/>
                </a:solidFill>
              </a:rPr>
              <a:pPr/>
              <a:t>18</a:t>
            </a:fld>
            <a:endParaRPr lang="en-US" dirty="0">
              <a:solidFill>
                <a:prstClr val="white"/>
              </a:solidFill>
            </a:endParaRPr>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29149" y="2190307"/>
            <a:ext cx="4024281" cy="350181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2933" y="2139505"/>
            <a:ext cx="1123950" cy="1114425"/>
          </a:xfrm>
          <a:prstGeom prst="rect">
            <a:avLst/>
          </a:prstGeom>
        </p:spPr>
      </p:pic>
      <p:sp>
        <p:nvSpPr>
          <p:cNvPr id="9" name="Folded Corner 8"/>
          <p:cNvSpPr/>
          <p:nvPr/>
        </p:nvSpPr>
        <p:spPr>
          <a:xfrm>
            <a:off x="8065827" y="594193"/>
            <a:ext cx="908180" cy="795532"/>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000000"/>
                </a:solidFill>
              </a:rPr>
              <a:t>Pg. 24</a:t>
            </a:r>
            <a:endParaRPr lang="en-US" dirty="0">
              <a:solidFill>
                <a:srgbClr val="000000"/>
              </a:solidFill>
            </a:endParaRPr>
          </a:p>
        </p:txBody>
      </p:sp>
    </p:spTree>
    <p:custDataLst>
      <p:tags r:id="rId1"/>
    </p:custDataLst>
    <p:extLst>
      <p:ext uri="{BB962C8B-B14F-4D97-AF65-F5344CB8AC3E}">
        <p14:creationId xmlns:p14="http://schemas.microsoft.com/office/powerpoint/2010/main" val="49440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Self-Assessment and </a:t>
            </a:r>
            <a:br>
              <a:rPr lang="en-US" dirty="0"/>
            </a:br>
            <a:r>
              <a:rPr lang="en-US" dirty="0"/>
              <a:t>Goal Setting</a:t>
            </a:r>
            <a:br>
              <a:rPr lang="en-US" dirty="0"/>
            </a:br>
            <a:r>
              <a:rPr lang="en-US" dirty="0"/>
              <a:t>			</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Purpose: </a:t>
            </a:r>
            <a:r>
              <a:rPr lang="en-US" dirty="0"/>
              <a:t>To reflect on past performance, feedback from supervisors and colleagues, and benchmark performance against the criteria in the evaluation rubric.</a:t>
            </a:r>
          </a:p>
          <a:p>
            <a:pPr marL="0" indent="0">
              <a:buNone/>
            </a:pPr>
            <a:endParaRPr lang="en-US" sz="2200" b="1" dirty="0"/>
          </a:p>
          <a:p>
            <a:pPr marL="0" indent="0">
              <a:buNone/>
            </a:pPr>
            <a:r>
              <a:rPr lang="en-US" sz="3100" b="1" dirty="0">
                <a:solidFill>
                  <a:srgbClr val="F15A29"/>
                </a:solidFill>
              </a:rPr>
              <a:t>Each principal (appraisee) will complete a self-assessment at the beginning of every year.</a:t>
            </a:r>
          </a:p>
          <a:p>
            <a:pPr marL="0" indent="0">
              <a:buNone/>
            </a:pPr>
            <a:endParaRPr lang="en-US" sz="2200" dirty="0"/>
          </a:p>
          <a:p>
            <a:pPr marL="0" indent="0">
              <a:buNone/>
            </a:pPr>
            <a:r>
              <a:rPr lang="en-US" dirty="0"/>
              <a:t>The self-assessment provides the basis for goal setting and planning for professional development.</a:t>
            </a:r>
          </a:p>
        </p:txBody>
      </p:sp>
      <p:sp>
        <p:nvSpPr>
          <p:cNvPr id="4" name="Slide Number Placeholder 3"/>
          <p:cNvSpPr>
            <a:spLocks noGrp="1"/>
          </p:cNvSpPr>
          <p:nvPr>
            <p:ph type="sldNum" sz="quarter" idx="12"/>
          </p:nvPr>
        </p:nvSpPr>
        <p:spPr/>
        <p:txBody>
          <a:bodyPr/>
          <a:lstStyle/>
          <a:p>
            <a:fld id="{0513249A-F696-2744-910E-8913A9D32EC7}" type="slidenum">
              <a:rPr lang="en-US" smtClean="0">
                <a:solidFill>
                  <a:prstClr val="white"/>
                </a:solidFill>
              </a:rPr>
              <a:pPr/>
              <a:t>19</a:t>
            </a:fld>
            <a:endParaRPr lang="en-US" dirty="0">
              <a:solidFill>
                <a:prstClr val="white"/>
              </a:solidFill>
            </a:endParaRPr>
          </a:p>
        </p:txBody>
      </p:sp>
      <p:sp>
        <p:nvSpPr>
          <p:cNvPr id="6" name="Folded Corner 5"/>
          <p:cNvSpPr/>
          <p:nvPr/>
        </p:nvSpPr>
        <p:spPr>
          <a:xfrm>
            <a:off x="7888381" y="543118"/>
            <a:ext cx="1027019" cy="992561"/>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Pgs. </a:t>
            </a:r>
          </a:p>
          <a:p>
            <a:pPr algn="ctr"/>
            <a:r>
              <a:rPr lang="en-US" dirty="0" smtClean="0">
                <a:solidFill>
                  <a:schemeClr val="tx1"/>
                </a:solidFill>
              </a:rPr>
              <a:t>25 &amp; 26</a:t>
            </a:r>
            <a:endParaRPr lang="en-US" dirty="0">
              <a:solidFill>
                <a:schemeClr val="bg1"/>
              </a:solidFill>
            </a:endParaRPr>
          </a:p>
        </p:txBody>
      </p:sp>
    </p:spTree>
    <p:custDataLst>
      <p:tags r:id="rId1"/>
    </p:custDataLst>
    <p:extLst>
      <p:ext uri="{BB962C8B-B14F-4D97-AF65-F5344CB8AC3E}">
        <p14:creationId xmlns:p14="http://schemas.microsoft.com/office/powerpoint/2010/main" val="39849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Review for Campus </a:t>
            </a:r>
            <a:br>
              <a:rPr lang="en-US" sz="4000" dirty="0"/>
            </a:br>
            <a:r>
              <a:rPr lang="en-US" sz="4000" dirty="0"/>
              <a:t>and District Leaders</a:t>
            </a:r>
          </a:p>
        </p:txBody>
      </p:sp>
      <p:sp>
        <p:nvSpPr>
          <p:cNvPr id="3" name="Content Placeholder 2"/>
          <p:cNvSpPr>
            <a:spLocks noGrp="1"/>
          </p:cNvSpPr>
          <p:nvPr>
            <p:ph idx="1"/>
          </p:nvPr>
        </p:nvSpPr>
        <p:spPr>
          <a:prstGeom prst="foldedCorner">
            <a:avLst/>
          </a:prstGeom>
          <a:noFill/>
          <a:ln>
            <a:noFill/>
          </a:ln>
          <a:effectLst/>
        </p:spPr>
        <p:txBody>
          <a:bodyPr>
            <a:noAutofit/>
          </a:bodyPr>
          <a:lstStyle/>
          <a:p>
            <a:pPr marL="0" indent="0">
              <a:spcBef>
                <a:spcPts val="0"/>
              </a:spcBef>
              <a:spcAft>
                <a:spcPts val="600"/>
              </a:spcAft>
              <a:buNone/>
            </a:pPr>
            <a:r>
              <a:rPr lang="en-US" sz="2400" b="1" dirty="0"/>
              <a:t>Purpose</a:t>
            </a:r>
            <a:r>
              <a:rPr lang="en-US" sz="2400" dirty="0"/>
              <a:t>: To clarify the expectations and process for     T-PESS.</a:t>
            </a:r>
          </a:p>
          <a:p>
            <a:pPr marL="0" indent="0">
              <a:spcBef>
                <a:spcPts val="0"/>
              </a:spcBef>
              <a:spcAft>
                <a:spcPts val="600"/>
              </a:spcAft>
              <a:buNone/>
            </a:pPr>
            <a:endParaRPr lang="en-US" sz="2400" dirty="0"/>
          </a:p>
          <a:p>
            <a:pPr>
              <a:spcBef>
                <a:spcPts val="0"/>
              </a:spcBef>
              <a:spcAft>
                <a:spcPts val="600"/>
              </a:spcAft>
            </a:pPr>
            <a:r>
              <a:rPr lang="en-US" sz="2400" dirty="0"/>
              <a:t>Principals/Appraisees will understand:</a:t>
            </a:r>
          </a:p>
          <a:p>
            <a:pPr marL="796925" lvl="1" indent="-339725">
              <a:spcBef>
                <a:spcPts val="0"/>
              </a:spcBef>
              <a:spcAft>
                <a:spcPts val="600"/>
              </a:spcAft>
              <a:buFont typeface="+mj-lt"/>
              <a:buAutoNum type="arabicPeriod"/>
            </a:pPr>
            <a:r>
              <a:rPr lang="en-US" sz="2200" dirty="0"/>
              <a:t>The T-PESS evaluation system </a:t>
            </a:r>
          </a:p>
          <a:p>
            <a:pPr marL="796925" lvl="1" indent="-339725">
              <a:spcBef>
                <a:spcPts val="0"/>
              </a:spcBef>
              <a:spcAft>
                <a:spcPts val="600"/>
              </a:spcAft>
              <a:buFont typeface="+mj-lt"/>
              <a:buAutoNum type="arabicPeriod"/>
            </a:pPr>
            <a:r>
              <a:rPr lang="en-US" sz="2200" dirty="0"/>
              <a:t>Expectations for Principals</a:t>
            </a:r>
          </a:p>
          <a:p>
            <a:pPr marL="796925" lvl="1" indent="-339725">
              <a:spcBef>
                <a:spcPts val="0"/>
              </a:spcBef>
              <a:spcAft>
                <a:spcPts val="600"/>
              </a:spcAft>
              <a:buFont typeface="+mj-lt"/>
              <a:buAutoNum type="arabicPeriod"/>
            </a:pPr>
            <a:r>
              <a:rPr lang="en-US" sz="2200" dirty="0"/>
              <a:t>How performance will be measured on the rubric</a:t>
            </a:r>
          </a:p>
          <a:p>
            <a:pPr marL="796925" lvl="1" indent="-339725">
              <a:spcBef>
                <a:spcPts val="0"/>
              </a:spcBef>
              <a:spcAft>
                <a:spcPts val="600"/>
              </a:spcAft>
              <a:buFont typeface="+mj-lt"/>
              <a:buAutoNum type="arabicPeriod"/>
            </a:pPr>
            <a:r>
              <a:rPr lang="en-US" sz="2200" dirty="0"/>
              <a:t>How to use the associated materials (forms, etc.)</a:t>
            </a:r>
          </a:p>
          <a:p>
            <a:pPr marL="796925" lvl="1" indent="-339725">
              <a:spcBef>
                <a:spcPts val="0"/>
              </a:spcBef>
              <a:spcAft>
                <a:spcPts val="600"/>
              </a:spcAft>
              <a:buFont typeface="+mj-lt"/>
              <a:buAutoNum type="arabicPeriod"/>
            </a:pPr>
            <a:r>
              <a:rPr lang="en-US" sz="2200" dirty="0"/>
              <a:t>The T-PESS process:  BOY, MOY &amp; EOY </a:t>
            </a:r>
          </a:p>
          <a:p>
            <a:pPr marL="796925" lvl="1" indent="-339725">
              <a:spcBef>
                <a:spcPts val="0"/>
              </a:spcBef>
              <a:spcAft>
                <a:spcPts val="600"/>
              </a:spcAft>
              <a:buFont typeface="+mj-lt"/>
              <a:buAutoNum type="arabicPeriod"/>
            </a:pPr>
            <a:r>
              <a:rPr lang="en-US" sz="2200" dirty="0"/>
              <a:t>Recognition this is an on-going process designed to promote professional growth</a:t>
            </a:r>
          </a:p>
        </p:txBody>
      </p:sp>
    </p:spTree>
    <p:custDataLst>
      <p:tags r:id="rId1"/>
    </p:custDataLst>
    <p:extLst>
      <p:ext uri="{BB962C8B-B14F-4D97-AF65-F5344CB8AC3E}">
        <p14:creationId xmlns:p14="http://schemas.microsoft.com/office/powerpoint/2010/main" val="147457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4"/>
          <a:srcRect l="6236" t="12873" r="4573" b="18983"/>
          <a:stretch/>
        </p:blipFill>
        <p:spPr>
          <a:xfrm>
            <a:off x="1285875" y="1027906"/>
            <a:ext cx="6662926" cy="5052383"/>
          </a:xfrm>
          <a:prstGeom prst="rect">
            <a:avLst/>
          </a:prstGeom>
        </p:spPr>
      </p:pic>
      <p:sp>
        <p:nvSpPr>
          <p:cNvPr id="2" name="Title 1"/>
          <p:cNvSpPr>
            <a:spLocks noGrp="1"/>
          </p:cNvSpPr>
          <p:nvPr>
            <p:ph type="title"/>
          </p:nvPr>
        </p:nvSpPr>
        <p:spPr>
          <a:xfrm>
            <a:off x="710184" y="22016"/>
            <a:ext cx="7723632" cy="958518"/>
          </a:xfrm>
        </p:spPr>
        <p:txBody>
          <a:bodyPr>
            <a:normAutofit/>
          </a:bodyPr>
          <a:lstStyle/>
          <a:p>
            <a:r>
              <a:rPr lang="en-US" sz="3200" dirty="0"/>
              <a:t>Identifying Areas for Professional Growth</a:t>
            </a:r>
            <a:endParaRPr lang="en-US" sz="3200" b="1" dirty="0">
              <a:solidFill>
                <a:srgbClr val="FF0000"/>
              </a:solidFill>
            </a:endParaRPr>
          </a:p>
        </p:txBody>
      </p:sp>
      <p:pic>
        <p:nvPicPr>
          <p:cNvPr id="11" name="Picture 2" descr="C:\Users\jeck\AppData\Local\Microsoft\Windows\Temporary Internet Files\Content.IE5\XH963SMI\MC900434663[1].wmf"/>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06036" y="1887024"/>
            <a:ext cx="228599" cy="301842"/>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C:\Users\jeck\AppData\Local\Microsoft\Windows\Temporary Internet Files\Content.IE5\XH963SMI\MC900434663[1].wmf"/>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06037" y="3919194"/>
            <a:ext cx="228599" cy="301842"/>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C:\Users\jeck\AppData\Local\Microsoft\Windows\Temporary Internet Files\Content.IE5\XH963SMI\MC900434663[1].wmf"/>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4993" y="3879221"/>
            <a:ext cx="228599" cy="301842"/>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descr="C:\Users\jeck\AppData\Local\Microsoft\Windows\Temporary Internet Files\Content.IE5\XH963SMI\MC900434663[1].wmf"/>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25196" y="2742604"/>
            <a:ext cx="228599" cy="301842"/>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C:\Users\jeck\AppData\Local\Microsoft\Windows\Temporary Internet Files\Content.IE5\XH963SMI\MC900434663[1].wmf"/>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2809" y="1872454"/>
            <a:ext cx="228599" cy="30184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2702107" y="2512525"/>
            <a:ext cx="1185472" cy="762000"/>
          </a:xfrm>
          <a:prstGeom prst="rect">
            <a:avLst/>
          </a:prstGeom>
          <a:solidFill>
            <a:schemeClr val="lt1">
              <a:alpha val="14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pic>
        <p:nvPicPr>
          <p:cNvPr id="20" name="Picture 2" descr="C:\Users\jeck\AppData\Local\Microsoft\Windows\Temporary Internet Files\Content.IE5\XH963SMI\MC900434663[1].wmf"/>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30286" y="1859229"/>
            <a:ext cx="228599" cy="301842"/>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2" descr="C:\Users\jeck\AppData\Local\Microsoft\Windows\Temporary Internet Files\Content.IE5\XH963SMI\MC900434663[1].wmf"/>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4621" y="3879221"/>
            <a:ext cx="228599" cy="30184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ounded Rectangular Callout 3"/>
          <p:cNvSpPr/>
          <p:nvPr/>
        </p:nvSpPr>
        <p:spPr>
          <a:xfrm>
            <a:off x="3449588" y="4708071"/>
            <a:ext cx="2008414" cy="702129"/>
          </a:xfrm>
          <a:prstGeom prst="wedgeRoundRectCallout">
            <a:avLst>
              <a:gd name="adj1" fmla="val -73887"/>
              <a:gd name="adj2" fmla="val -340740"/>
              <a:gd name="adj3" fmla="val 16667"/>
            </a:avLst>
          </a:prstGeom>
          <a:solidFill>
            <a:schemeClr val="lt1">
              <a:alpha val="75000"/>
            </a:schemeClr>
          </a:solidFill>
          <a:ln/>
          <a:effectLst>
            <a:outerShdw blurRad="76200" dist="635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prstClr val="black"/>
                </a:solidFill>
              </a:rPr>
              <a:t>Goal/Growth Opportunity</a:t>
            </a:r>
          </a:p>
        </p:txBody>
      </p:sp>
      <p:sp>
        <p:nvSpPr>
          <p:cNvPr id="7" name="Slide Number Placeholder 6"/>
          <p:cNvSpPr>
            <a:spLocks noGrp="1"/>
          </p:cNvSpPr>
          <p:nvPr>
            <p:ph type="sldNum" sz="quarter" idx="12"/>
          </p:nvPr>
        </p:nvSpPr>
        <p:spPr/>
        <p:txBody>
          <a:bodyPr/>
          <a:lstStyle/>
          <a:p>
            <a:fld id="{0513249A-F696-2744-910E-8913A9D32EC7}" type="slidenum">
              <a:rPr lang="en-US" smtClean="0">
                <a:solidFill>
                  <a:prstClr val="white"/>
                </a:solidFill>
              </a:rPr>
              <a:pPr/>
              <a:t>20</a:t>
            </a:fld>
            <a:endParaRPr lang="en-US" dirty="0">
              <a:solidFill>
                <a:prstClr val="white"/>
              </a:solidFill>
            </a:endParaRPr>
          </a:p>
        </p:txBody>
      </p:sp>
      <p:sp>
        <p:nvSpPr>
          <p:cNvPr id="23" name="Folded Corner 22"/>
          <p:cNvSpPr/>
          <p:nvPr/>
        </p:nvSpPr>
        <p:spPr>
          <a:xfrm>
            <a:off x="8001840" y="624246"/>
            <a:ext cx="1027019" cy="992561"/>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prstClr val="black"/>
                </a:solidFill>
              </a:rPr>
              <a:t>Pgs. </a:t>
            </a:r>
          </a:p>
          <a:p>
            <a:pPr algn="ctr"/>
            <a:r>
              <a:rPr lang="en-US" dirty="0" smtClean="0">
                <a:solidFill>
                  <a:prstClr val="black"/>
                </a:solidFill>
              </a:rPr>
              <a:t>28 &amp; 29</a:t>
            </a:r>
          </a:p>
        </p:txBody>
      </p:sp>
    </p:spTree>
    <p:custDataLst>
      <p:tags r:id="rId1"/>
    </p:custDataLst>
    <p:extLst>
      <p:ext uri="{BB962C8B-B14F-4D97-AF65-F5344CB8AC3E}">
        <p14:creationId xmlns:p14="http://schemas.microsoft.com/office/powerpoint/2010/main" val="64447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3000"/>
                            </p:stCondLst>
                            <p:childTnLst>
                              <p:par>
                                <p:cTn id="26" presetID="10" presetClass="entr" presetSubtype="0" fill="hold" grpId="0" nodeType="afterEffect">
                                  <p:stCondLst>
                                    <p:cond delay="1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4"/>
          <a:srcRect l="6187" t="34342" r="4733" b="11682"/>
          <a:stretch/>
        </p:blipFill>
        <p:spPr>
          <a:xfrm>
            <a:off x="1514248" y="1553074"/>
            <a:ext cx="5972402" cy="4662999"/>
          </a:xfrm>
          <a:prstGeom prst="rect">
            <a:avLst/>
          </a:prstGeom>
        </p:spPr>
      </p:pic>
      <p:sp>
        <p:nvSpPr>
          <p:cNvPr id="2" name="Title 1"/>
          <p:cNvSpPr>
            <a:spLocks noGrp="1"/>
          </p:cNvSpPr>
          <p:nvPr>
            <p:ph type="title"/>
          </p:nvPr>
        </p:nvSpPr>
        <p:spPr>
          <a:xfrm>
            <a:off x="380999" y="227511"/>
            <a:ext cx="8314483" cy="1325563"/>
          </a:xfrm>
        </p:spPr>
        <p:txBody>
          <a:bodyPr>
            <a:normAutofit/>
          </a:bodyPr>
          <a:lstStyle/>
          <a:p>
            <a:r>
              <a:rPr lang="en-US" dirty="0"/>
              <a:t>Goal Setting Form</a:t>
            </a:r>
          </a:p>
        </p:txBody>
      </p:sp>
      <p:sp>
        <p:nvSpPr>
          <p:cNvPr id="3" name="Rounded Rectangular Callout 2"/>
          <p:cNvSpPr/>
          <p:nvPr/>
        </p:nvSpPr>
        <p:spPr>
          <a:xfrm>
            <a:off x="2786427" y="1615296"/>
            <a:ext cx="3124200" cy="685800"/>
          </a:xfrm>
          <a:prstGeom prst="wedgeRoundRectCallout">
            <a:avLst>
              <a:gd name="adj1" fmla="val -78258"/>
              <a:gd name="adj2" fmla="val -33703"/>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rPr>
              <a:t>State your goal here.</a:t>
            </a:r>
          </a:p>
        </p:txBody>
      </p:sp>
      <p:sp>
        <p:nvSpPr>
          <p:cNvPr id="8" name="Rounded Rectangular Callout 7"/>
          <p:cNvSpPr/>
          <p:nvPr/>
        </p:nvSpPr>
        <p:spPr>
          <a:xfrm>
            <a:off x="3574439" y="1785568"/>
            <a:ext cx="3124200" cy="1114546"/>
          </a:xfrm>
          <a:prstGeom prst="wedgeRoundRectCallout">
            <a:avLst>
              <a:gd name="adj1" fmla="val -80481"/>
              <a:gd name="adj2" fmla="val 21738"/>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rPr>
              <a:t>What rubric standards or indicators are related to your accomplishing the stated goal? List those here.</a:t>
            </a:r>
          </a:p>
        </p:txBody>
      </p:sp>
      <p:sp>
        <p:nvSpPr>
          <p:cNvPr id="9" name="Rounded Rectangular Callout 8"/>
          <p:cNvSpPr/>
          <p:nvPr/>
        </p:nvSpPr>
        <p:spPr>
          <a:xfrm>
            <a:off x="3824951" y="2174459"/>
            <a:ext cx="2247900" cy="1093001"/>
          </a:xfrm>
          <a:prstGeom prst="wedgeRoundRectCallout">
            <a:avLst>
              <a:gd name="adj1" fmla="val -77969"/>
              <a:gd name="adj2" fmla="val 45529"/>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rPr>
              <a:t>List the key steps you need to do to accomplish the goal.</a:t>
            </a:r>
          </a:p>
        </p:txBody>
      </p:sp>
      <p:sp>
        <p:nvSpPr>
          <p:cNvPr id="10" name="Rounded Rectangular Callout 9"/>
          <p:cNvSpPr/>
          <p:nvPr/>
        </p:nvSpPr>
        <p:spPr>
          <a:xfrm>
            <a:off x="4456604" y="2481464"/>
            <a:ext cx="2819400" cy="1302287"/>
          </a:xfrm>
          <a:prstGeom prst="wedgeRoundRectCallout">
            <a:avLst>
              <a:gd name="adj1" fmla="val -79607"/>
              <a:gd name="adj2" fmla="val 28507"/>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rPr>
              <a:t>How will you measure your goal attainment? List the outcomes relevant to goal attainment.</a:t>
            </a:r>
          </a:p>
        </p:txBody>
      </p:sp>
      <p:sp>
        <p:nvSpPr>
          <p:cNvPr id="11" name="Rounded Rectangular Callout 10"/>
          <p:cNvSpPr/>
          <p:nvPr/>
        </p:nvSpPr>
        <p:spPr>
          <a:xfrm>
            <a:off x="3603188" y="3941879"/>
            <a:ext cx="3581400" cy="1302287"/>
          </a:xfrm>
          <a:prstGeom prst="wedgeRoundRectCallout">
            <a:avLst>
              <a:gd name="adj1" fmla="val -64338"/>
              <a:gd name="adj2" fmla="val -33593"/>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rPr>
              <a:t>What is the timeline for when the goal should be completed? Are there deadlines for particular steps?</a:t>
            </a:r>
          </a:p>
        </p:txBody>
      </p:sp>
      <p:sp>
        <p:nvSpPr>
          <p:cNvPr id="12" name="Rounded Rectangular Callout 11"/>
          <p:cNvSpPr/>
          <p:nvPr/>
        </p:nvSpPr>
        <p:spPr>
          <a:xfrm>
            <a:off x="3032846" y="4540395"/>
            <a:ext cx="3581400" cy="1302287"/>
          </a:xfrm>
          <a:prstGeom prst="wedgeRoundRectCallout">
            <a:avLst>
              <a:gd name="adj1" fmla="val -59954"/>
              <a:gd name="adj2" fmla="val -42813"/>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rPr>
              <a:t>List any materials, resources, or special support you are dependent upon to complete your goal.</a:t>
            </a:r>
          </a:p>
        </p:txBody>
      </p:sp>
      <p:sp>
        <p:nvSpPr>
          <p:cNvPr id="13" name="Rounded Rectangular Callout 12"/>
          <p:cNvSpPr/>
          <p:nvPr/>
        </p:nvSpPr>
        <p:spPr>
          <a:xfrm>
            <a:off x="2869305" y="4824193"/>
            <a:ext cx="3174598" cy="1244764"/>
          </a:xfrm>
          <a:prstGeom prst="wedgeRoundRectCallout">
            <a:avLst>
              <a:gd name="adj1" fmla="val -73071"/>
              <a:gd name="adj2" fmla="val -11762"/>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rPr>
              <a:t>Additional comments, special conditions, or expectations pertaining to the goal</a:t>
            </a:r>
          </a:p>
        </p:txBody>
      </p:sp>
      <p:sp>
        <p:nvSpPr>
          <p:cNvPr id="4" name="Slide Number Placeholder 3"/>
          <p:cNvSpPr>
            <a:spLocks noGrp="1"/>
          </p:cNvSpPr>
          <p:nvPr>
            <p:ph type="sldNum" sz="quarter" idx="12"/>
          </p:nvPr>
        </p:nvSpPr>
        <p:spPr/>
        <p:txBody>
          <a:bodyPr/>
          <a:lstStyle/>
          <a:p>
            <a:fld id="{0513249A-F696-2744-910E-8913A9D32EC7}" type="slidenum">
              <a:rPr lang="en-US" smtClean="0">
                <a:solidFill>
                  <a:prstClr val="white"/>
                </a:solidFill>
              </a:rPr>
              <a:pPr/>
              <a:t>21</a:t>
            </a:fld>
            <a:endParaRPr lang="en-US" dirty="0">
              <a:solidFill>
                <a:prstClr val="white"/>
              </a:solidFill>
            </a:endParaRPr>
          </a:p>
        </p:txBody>
      </p:sp>
      <p:sp>
        <p:nvSpPr>
          <p:cNvPr id="17" name="Rounded Rectangular Callout 16"/>
          <p:cNvSpPr/>
          <p:nvPr/>
        </p:nvSpPr>
        <p:spPr>
          <a:xfrm>
            <a:off x="3830497" y="5176371"/>
            <a:ext cx="4426812" cy="1039702"/>
          </a:xfrm>
          <a:prstGeom prst="wedgeRoundRectCallout">
            <a:avLst>
              <a:gd name="adj1" fmla="val -63227"/>
              <a:gd name="adj2" fmla="val 9625"/>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rPr>
              <a:t>It is important that both the appraiser and the principal discuss and agree to the nature and expectation of the goal.</a:t>
            </a:r>
          </a:p>
        </p:txBody>
      </p:sp>
    </p:spTree>
    <p:custDataLst>
      <p:tags r:id="rId1"/>
    </p:custDataLst>
    <p:extLst>
      <p:ext uri="{BB962C8B-B14F-4D97-AF65-F5344CB8AC3E}">
        <p14:creationId xmlns:p14="http://schemas.microsoft.com/office/powerpoint/2010/main" val="380212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0" presetClass="exit" presetSubtype="0" fill="hold" grpId="1"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par>
                                <p:cTn id="37" presetID="10" presetClass="exit" presetSubtype="0" fill="hold" grpId="1"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par>
                                <p:cTn id="45" presetID="10" presetClass="exit" presetSubtype="0" fill="hold" grpId="1"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randombar(horizontal)">
                                      <p:cBhvr>
                                        <p:cTn id="52" dur="500"/>
                                        <p:tgtEl>
                                          <p:spTgt spid="13"/>
                                        </p:tgtEl>
                                      </p:cBhvr>
                                    </p:animEffect>
                                  </p:childTnLst>
                                </p:cTn>
                              </p:par>
                              <p:par>
                                <p:cTn id="53" presetID="10" presetClass="exit" presetSubtype="0" fill="hold" grpId="1"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par>
                                <p:cTn id="60" presetID="10" presetClass="exit" presetSubtype="0" fill="hold" grpId="1" nodeType="with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2017-2018—Two Goals</a:t>
            </a:r>
          </a:p>
        </p:txBody>
      </p:sp>
      <p:sp>
        <p:nvSpPr>
          <p:cNvPr id="5" name="Slide Number Placeholder 4"/>
          <p:cNvSpPr>
            <a:spLocks noGrp="1"/>
          </p:cNvSpPr>
          <p:nvPr>
            <p:ph type="sldNum" sz="quarter" idx="12"/>
          </p:nvPr>
        </p:nvSpPr>
        <p:spPr/>
        <p:txBody>
          <a:bodyPr/>
          <a:lstStyle/>
          <a:p>
            <a:fld id="{0513249A-F696-2744-910E-8913A9D32EC7}" type="slidenum">
              <a:rPr lang="en-US" smtClean="0"/>
              <a:t>22</a:t>
            </a:fld>
            <a:endParaRPr lang="en-US" dirty="0"/>
          </a:p>
        </p:txBody>
      </p:sp>
      <p:sp>
        <p:nvSpPr>
          <p:cNvPr id="8" name="Content Placeholder 2"/>
          <p:cNvSpPr>
            <a:spLocks noGrp="1"/>
          </p:cNvSpPr>
          <p:nvPr>
            <p:ph sz="half" idx="1"/>
          </p:nvPr>
        </p:nvSpPr>
        <p:spPr>
          <a:xfrm>
            <a:off x="628650" y="1825625"/>
            <a:ext cx="3886200" cy="4351338"/>
          </a:xfrm>
          <a:solidFill>
            <a:schemeClr val="accent1">
              <a:lumMod val="20000"/>
              <a:lumOff val="80000"/>
            </a:schemeClr>
          </a:solidFill>
        </p:spPr>
        <p:txBody>
          <a:bodyPr/>
          <a:lstStyle/>
          <a:p>
            <a:pPr marL="0" indent="0" algn="ctr">
              <a:buNone/>
            </a:pPr>
            <a:r>
              <a:rPr lang="en-US" b="1" dirty="0" smtClean="0">
                <a:solidFill>
                  <a:srgbClr val="1581C5"/>
                </a:solidFill>
              </a:rPr>
              <a:t>Professional Practice Goal</a:t>
            </a:r>
            <a:endParaRPr lang="en-US" b="1" dirty="0">
              <a:solidFill>
                <a:srgbClr val="1581C5"/>
              </a:solidFill>
            </a:endParaRPr>
          </a:p>
          <a:p>
            <a:pPr marL="0" indent="0" algn="ctr">
              <a:lnSpc>
                <a:spcPct val="100000"/>
              </a:lnSpc>
              <a:spcBef>
                <a:spcPts val="0"/>
              </a:spcBef>
              <a:buNone/>
            </a:pPr>
            <a:r>
              <a:rPr lang="en-US" b="1" dirty="0" smtClean="0"/>
              <a:t>A professional practice goal is selected by the principal after reviewing the Standards of the      T-PESS Rubric.</a:t>
            </a:r>
          </a:p>
          <a:p>
            <a:pPr marL="0" indent="0">
              <a:buNone/>
            </a:pPr>
            <a:endParaRPr lang="en-US" b="1" dirty="0" smtClean="0"/>
          </a:p>
          <a:p>
            <a:pPr marL="0" indent="0" algn="ctr">
              <a:buNone/>
            </a:pPr>
            <a:endParaRPr lang="en-US" b="1" dirty="0"/>
          </a:p>
          <a:p>
            <a:pPr marL="0" indent="0" algn="ctr">
              <a:buNone/>
            </a:pPr>
            <a:endParaRPr lang="en-US" b="1" dirty="0" smtClean="0"/>
          </a:p>
          <a:p>
            <a:endParaRPr lang="en-US" dirty="0"/>
          </a:p>
        </p:txBody>
      </p:sp>
      <p:sp>
        <p:nvSpPr>
          <p:cNvPr id="9" name="Content Placeholder 3"/>
          <p:cNvSpPr>
            <a:spLocks noGrp="1"/>
          </p:cNvSpPr>
          <p:nvPr>
            <p:ph sz="half" idx="2"/>
          </p:nvPr>
        </p:nvSpPr>
        <p:spPr>
          <a:xfrm>
            <a:off x="4629150" y="1825625"/>
            <a:ext cx="3886200" cy="4351338"/>
          </a:xfrm>
          <a:solidFill>
            <a:schemeClr val="accent2">
              <a:lumMod val="20000"/>
              <a:lumOff val="80000"/>
            </a:schemeClr>
          </a:solidFill>
        </p:spPr>
        <p:txBody>
          <a:bodyPr/>
          <a:lstStyle/>
          <a:p>
            <a:pPr marL="0" indent="0" algn="ctr">
              <a:buNone/>
            </a:pPr>
            <a:r>
              <a:rPr lang="en-US" b="1" dirty="0" smtClean="0">
                <a:solidFill>
                  <a:srgbClr val="F15A29"/>
                </a:solidFill>
              </a:rPr>
              <a:t>Student Growth     Goal</a:t>
            </a:r>
          </a:p>
          <a:p>
            <a:pPr marL="0" indent="0" algn="ctr">
              <a:lnSpc>
                <a:spcPct val="100000"/>
              </a:lnSpc>
              <a:spcBef>
                <a:spcPts val="0"/>
              </a:spcBef>
              <a:buNone/>
            </a:pPr>
            <a:r>
              <a:rPr lang="en-US" b="1" dirty="0" smtClean="0"/>
              <a:t>A student growth goal should consider root causes of student performance and identify an area to improve over time.   </a:t>
            </a:r>
            <a:endParaRPr lang="en-US" b="1" dirty="0"/>
          </a:p>
        </p:txBody>
      </p:sp>
    </p:spTree>
    <p:custDataLst>
      <p:tags r:id="rId1"/>
    </p:custDataLst>
    <p:extLst>
      <p:ext uri="{BB962C8B-B14F-4D97-AF65-F5344CB8AC3E}">
        <p14:creationId xmlns:p14="http://schemas.microsoft.com/office/powerpoint/2010/main" val="5873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Sample Goal To “Coach Up”			</a:t>
            </a:r>
          </a:p>
        </p:txBody>
      </p:sp>
      <p:sp>
        <p:nvSpPr>
          <p:cNvPr id="3" name="Slide Number Placeholder 2"/>
          <p:cNvSpPr>
            <a:spLocks noGrp="1"/>
          </p:cNvSpPr>
          <p:nvPr>
            <p:ph type="sldNum" sz="quarter" idx="12"/>
          </p:nvPr>
        </p:nvSpPr>
        <p:spPr/>
        <p:txBody>
          <a:bodyPr/>
          <a:lstStyle/>
          <a:p>
            <a:fld id="{0513249A-F696-2744-910E-8913A9D32EC7}" type="slidenum">
              <a:rPr lang="en-US" smtClean="0">
                <a:solidFill>
                  <a:prstClr val="white"/>
                </a:solidFill>
              </a:rPr>
              <a:pPr/>
              <a:t>23</a:t>
            </a:fld>
            <a:endParaRPr lang="en-US" dirty="0">
              <a:solidFill>
                <a:prstClr val="white"/>
              </a:solidFill>
            </a:endParaRPr>
          </a:p>
        </p:txBody>
      </p:sp>
      <p:pic>
        <p:nvPicPr>
          <p:cNvPr id="4" name="Picture 3"/>
          <p:cNvPicPr>
            <a:picLocks noChangeAspect="1"/>
          </p:cNvPicPr>
          <p:nvPr/>
        </p:nvPicPr>
        <p:blipFill>
          <a:blip r:embed="rId4"/>
          <a:stretch>
            <a:fillRect/>
          </a:stretch>
        </p:blipFill>
        <p:spPr>
          <a:xfrm>
            <a:off x="628650" y="1944913"/>
            <a:ext cx="7994791" cy="3466457"/>
          </a:xfrm>
          <a:prstGeom prst="rect">
            <a:avLst/>
          </a:prstGeom>
        </p:spPr>
      </p:pic>
    </p:spTree>
    <p:custDataLst>
      <p:tags r:id="rId1"/>
    </p:custDataLst>
    <p:extLst>
      <p:ext uri="{BB962C8B-B14F-4D97-AF65-F5344CB8AC3E}">
        <p14:creationId xmlns:p14="http://schemas.microsoft.com/office/powerpoint/2010/main" val="1412161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1627"/>
            <a:ext cx="7886700" cy="1142582"/>
          </a:xfrm>
        </p:spPr>
        <p:txBody>
          <a:bodyPr>
            <a:normAutofit fontScale="90000"/>
          </a:bodyPr>
          <a:lstStyle/>
          <a:p>
            <a:r>
              <a:rPr lang="en-US" sz="4000" dirty="0"/>
              <a:t>Sample Annual Goal—Revised </a:t>
            </a:r>
            <a:r>
              <a:rPr lang="en-US" dirty="0"/>
              <a:t/>
            </a:r>
            <a:br>
              <a:rPr lang="en-US" dirty="0"/>
            </a:br>
            <a:r>
              <a:rPr lang="en-US" dirty="0"/>
              <a:t>Principal “Practice” Goal	</a:t>
            </a:r>
          </a:p>
        </p:txBody>
      </p:sp>
      <p:sp>
        <p:nvSpPr>
          <p:cNvPr id="3" name="Slide Number Placeholder 2"/>
          <p:cNvSpPr>
            <a:spLocks noGrp="1"/>
          </p:cNvSpPr>
          <p:nvPr>
            <p:ph type="sldNum" sz="quarter" idx="12"/>
          </p:nvPr>
        </p:nvSpPr>
        <p:spPr/>
        <p:txBody>
          <a:bodyPr/>
          <a:lstStyle/>
          <a:p>
            <a:fld id="{0513249A-F696-2744-910E-8913A9D32EC7}" type="slidenum">
              <a:rPr lang="en-US" smtClean="0">
                <a:solidFill>
                  <a:prstClr val="white"/>
                </a:solidFill>
              </a:rPr>
              <a:pPr/>
              <a:t>24</a:t>
            </a:fld>
            <a:endParaRPr lang="en-US" dirty="0">
              <a:solidFill>
                <a:prstClr val="white"/>
              </a:solidFill>
            </a:endParaRPr>
          </a:p>
        </p:txBody>
      </p:sp>
      <p:pic>
        <p:nvPicPr>
          <p:cNvPr id="4" name="Picture 3"/>
          <p:cNvPicPr>
            <a:picLocks noChangeAspect="1"/>
          </p:cNvPicPr>
          <p:nvPr/>
        </p:nvPicPr>
        <p:blipFill>
          <a:blip r:embed="rId4"/>
          <a:stretch>
            <a:fillRect/>
          </a:stretch>
        </p:blipFill>
        <p:spPr>
          <a:xfrm>
            <a:off x="574604" y="1944913"/>
            <a:ext cx="7994791" cy="3466457"/>
          </a:xfrm>
          <a:prstGeom prst="rect">
            <a:avLst/>
          </a:prstGeom>
        </p:spPr>
      </p:pic>
      <p:sp>
        <p:nvSpPr>
          <p:cNvPr id="8" name="Rectangle 7"/>
          <p:cNvSpPr/>
          <p:nvPr/>
        </p:nvSpPr>
        <p:spPr>
          <a:xfrm>
            <a:off x="715418" y="2186450"/>
            <a:ext cx="7713161" cy="42659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black"/>
                </a:solidFill>
              </a:rPr>
              <a:t>I will strengthen my capacity to support and evaluate the effectiveness of implementation of new curriculum to ensure all students have access and teachers have time to teach the curriculum. </a:t>
            </a:r>
          </a:p>
        </p:txBody>
      </p:sp>
    </p:spTree>
    <p:custDataLst>
      <p:tags r:id="rId1"/>
    </p:custDataLst>
    <p:extLst>
      <p:ext uri="{BB962C8B-B14F-4D97-AF65-F5344CB8AC3E}">
        <p14:creationId xmlns:p14="http://schemas.microsoft.com/office/powerpoint/2010/main" val="3458255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Practice Goal</a:t>
            </a:r>
          </a:p>
        </p:txBody>
      </p:sp>
      <p:sp>
        <p:nvSpPr>
          <p:cNvPr id="3" name="Content Placeholder 2"/>
          <p:cNvSpPr>
            <a:spLocks noGrp="1"/>
          </p:cNvSpPr>
          <p:nvPr>
            <p:ph idx="1"/>
          </p:nvPr>
        </p:nvSpPr>
        <p:spPr/>
        <p:txBody>
          <a:bodyPr/>
          <a:lstStyle/>
          <a:p>
            <a:r>
              <a:rPr lang="en-US" dirty="0"/>
              <a:t>As you reviewed the T-PESS Rubric in the Jigsaw Activity, was there a Standard that stood out for you</a:t>
            </a:r>
            <a:r>
              <a:rPr lang="is-IS" dirty="0"/>
              <a:t>…one where you might select a growth goal?</a:t>
            </a:r>
          </a:p>
          <a:p>
            <a:r>
              <a:rPr lang="is-IS" dirty="0"/>
              <a:t>For practice, select an indicator from the         T-PESS Rubric and draft a goal for “Professional Practice.”</a:t>
            </a:r>
          </a:p>
          <a:p>
            <a:pPr marL="0" indent="0">
              <a:buNone/>
            </a:pPr>
            <a:endParaRPr lang="is-IS" dirty="0"/>
          </a:p>
          <a:p>
            <a:pPr marL="0" indent="0">
              <a:buNone/>
            </a:pPr>
            <a:r>
              <a:rPr lang="is-IS" b="1" dirty="0">
                <a:solidFill>
                  <a:srgbClr val="F15A29"/>
                </a:solidFill>
              </a:rPr>
              <a:t>Work individually to write a draft goal.</a:t>
            </a:r>
            <a:endParaRPr lang="en-US" b="1" dirty="0">
              <a:solidFill>
                <a:srgbClr val="F15A29"/>
              </a:solidFill>
            </a:endParaRPr>
          </a:p>
        </p:txBody>
      </p:sp>
      <p:sp>
        <p:nvSpPr>
          <p:cNvPr id="4" name="Slide Number Placeholder 3"/>
          <p:cNvSpPr>
            <a:spLocks noGrp="1"/>
          </p:cNvSpPr>
          <p:nvPr>
            <p:ph type="sldNum" sz="quarter" idx="12"/>
          </p:nvPr>
        </p:nvSpPr>
        <p:spPr/>
        <p:txBody>
          <a:bodyPr/>
          <a:lstStyle/>
          <a:p>
            <a:fld id="{0513249A-F696-2744-910E-8913A9D32EC7}" type="slidenum">
              <a:rPr lang="en-US" smtClean="0"/>
              <a:t>25</a:t>
            </a:fld>
            <a:endParaRPr lang="en-US" dirty="0"/>
          </a:p>
        </p:txBody>
      </p:sp>
    </p:spTree>
    <p:custDataLst>
      <p:tags r:id="rId1"/>
    </p:custDataLst>
    <p:extLst>
      <p:ext uri="{BB962C8B-B14F-4D97-AF65-F5344CB8AC3E}">
        <p14:creationId xmlns:p14="http://schemas.microsoft.com/office/powerpoint/2010/main" val="2064858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Growth Goal</a:t>
            </a:r>
          </a:p>
        </p:txBody>
      </p:sp>
      <p:sp>
        <p:nvSpPr>
          <p:cNvPr id="3" name="Content Placeholder 2"/>
          <p:cNvSpPr>
            <a:spLocks noGrp="1"/>
          </p:cNvSpPr>
          <p:nvPr>
            <p:ph idx="1"/>
          </p:nvPr>
        </p:nvSpPr>
        <p:spPr/>
        <p:txBody>
          <a:bodyPr/>
          <a:lstStyle/>
          <a:p>
            <a:endParaRPr lang="en-US" dirty="0"/>
          </a:p>
          <a:p>
            <a:pPr>
              <a:spcBef>
                <a:spcPts val="0"/>
              </a:spcBef>
              <a:spcAft>
                <a:spcPts val="1200"/>
              </a:spcAft>
            </a:pPr>
            <a:r>
              <a:rPr lang="en-US" dirty="0"/>
              <a:t>Student Growth is addressed in the form of a goal—just like Principal “Practice”.</a:t>
            </a:r>
          </a:p>
          <a:p>
            <a:pPr>
              <a:spcBef>
                <a:spcPts val="0"/>
              </a:spcBef>
              <a:spcAft>
                <a:spcPts val="1200"/>
              </a:spcAft>
            </a:pPr>
            <a:r>
              <a:rPr lang="en-US" dirty="0"/>
              <a:t>This goal should be related to the improvement of student performance over time.</a:t>
            </a:r>
          </a:p>
          <a:p>
            <a:pPr>
              <a:spcBef>
                <a:spcPts val="0"/>
              </a:spcBef>
              <a:spcAft>
                <a:spcPts val="1200"/>
              </a:spcAft>
            </a:pPr>
            <a:r>
              <a:rPr lang="en-US" dirty="0"/>
              <a:t>A growth goal may address that student progress can take more than one year.</a:t>
            </a:r>
          </a:p>
          <a:p>
            <a:endParaRPr lang="en-US" dirty="0"/>
          </a:p>
        </p:txBody>
      </p:sp>
      <p:sp>
        <p:nvSpPr>
          <p:cNvPr id="4" name="Slide Number Placeholder 3"/>
          <p:cNvSpPr>
            <a:spLocks noGrp="1"/>
          </p:cNvSpPr>
          <p:nvPr>
            <p:ph type="sldNum" sz="quarter" idx="12"/>
          </p:nvPr>
        </p:nvSpPr>
        <p:spPr/>
        <p:txBody>
          <a:bodyPr/>
          <a:lstStyle/>
          <a:p>
            <a:fld id="{0513249A-F696-2744-910E-8913A9D32EC7}" type="slidenum">
              <a:rPr lang="en-US" smtClean="0">
                <a:solidFill>
                  <a:prstClr val="white"/>
                </a:solidFill>
              </a:rPr>
              <a:pPr/>
              <a:t>26</a:t>
            </a:fld>
            <a:endParaRPr lang="en-US" dirty="0">
              <a:solidFill>
                <a:prstClr val="white"/>
              </a:solidFill>
            </a:endParaRPr>
          </a:p>
        </p:txBody>
      </p:sp>
      <p:sp>
        <p:nvSpPr>
          <p:cNvPr id="6" name="Folded Corner 5"/>
          <p:cNvSpPr/>
          <p:nvPr/>
        </p:nvSpPr>
        <p:spPr>
          <a:xfrm>
            <a:off x="7815943" y="594193"/>
            <a:ext cx="1158064" cy="1096496"/>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prstClr val="black"/>
                </a:solidFill>
              </a:rPr>
              <a:t>Pgs. 41-46 </a:t>
            </a:r>
            <a:endParaRPr lang="en-US" dirty="0">
              <a:solidFill>
                <a:prstClr val="black"/>
              </a:solidFill>
            </a:endParaRPr>
          </a:p>
        </p:txBody>
      </p:sp>
    </p:spTree>
    <p:custDataLst>
      <p:tags r:id="rId1"/>
    </p:custDataLst>
    <p:extLst>
      <p:ext uri="{BB962C8B-B14F-4D97-AF65-F5344CB8AC3E}">
        <p14:creationId xmlns:p14="http://schemas.microsoft.com/office/powerpoint/2010/main" val="141984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Goal Considerations</a:t>
            </a:r>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Scenario:  </a:t>
            </a:r>
            <a:r>
              <a:rPr lang="en-US" sz="2200" dirty="0"/>
              <a:t>As principal, one area you’re considering as a focus for your student growth goal pertains to AP performance on your campus.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sz="2600" dirty="0"/>
              <a:t>Background Information:</a:t>
            </a:r>
          </a:p>
          <a:p>
            <a:pPr marR="0" lvl="0" defTabSz="914400" eaLnBrk="1" fontAlgn="auto" latinLnBrk="0" hangingPunct="1">
              <a:lnSpc>
                <a:spcPct val="100000"/>
              </a:lnSpc>
              <a:spcBef>
                <a:spcPts val="0"/>
              </a:spcBef>
              <a:spcAft>
                <a:spcPts val="0"/>
              </a:spcAft>
              <a:buClrTx/>
              <a:buSzTx/>
              <a:buFont typeface="Arial" charset="0"/>
              <a:buChar char="•"/>
              <a:tabLst/>
              <a:defRPr/>
            </a:pPr>
            <a:r>
              <a:rPr lang="en-US" sz="2000" dirty="0"/>
              <a:t>AP scores have been relatively flat for the past three years.</a:t>
            </a:r>
          </a:p>
          <a:p>
            <a:pPr marR="0" lvl="0" defTabSz="914400" eaLnBrk="1" fontAlgn="auto" latinLnBrk="0" hangingPunct="1">
              <a:lnSpc>
                <a:spcPct val="100000"/>
              </a:lnSpc>
              <a:spcBef>
                <a:spcPts val="0"/>
              </a:spcBef>
              <a:spcAft>
                <a:spcPts val="0"/>
              </a:spcAft>
              <a:buClrTx/>
              <a:buSzTx/>
              <a:buFont typeface="Arial" charset="0"/>
              <a:buChar char="•"/>
              <a:tabLst/>
              <a:defRPr/>
            </a:pPr>
            <a:r>
              <a:rPr lang="en-US" sz="2000" dirty="0"/>
              <a:t>AP test participation rates have not risen as hoped.</a:t>
            </a:r>
          </a:p>
          <a:p>
            <a:pPr marR="0" lvl="0" defTabSz="914400" eaLnBrk="1" fontAlgn="auto" latinLnBrk="0" hangingPunct="1">
              <a:lnSpc>
                <a:spcPct val="100000"/>
              </a:lnSpc>
              <a:spcBef>
                <a:spcPts val="0"/>
              </a:spcBef>
              <a:spcAft>
                <a:spcPts val="0"/>
              </a:spcAft>
              <a:buClrTx/>
              <a:buSzTx/>
              <a:buFont typeface="Arial" charset="0"/>
              <a:buChar char="•"/>
              <a:tabLst/>
              <a:defRPr/>
            </a:pPr>
            <a:r>
              <a:rPr lang="en-US" sz="2000" dirty="0"/>
              <a:t>AP testers do not represent overall population; lack of minority student participation.</a:t>
            </a:r>
          </a:p>
          <a:p>
            <a:pPr marR="0" lvl="0" defTabSz="914400" eaLnBrk="1" fontAlgn="auto" latinLnBrk="0" hangingPunct="1">
              <a:lnSpc>
                <a:spcPct val="100000"/>
              </a:lnSpc>
              <a:spcBef>
                <a:spcPts val="0"/>
              </a:spcBef>
              <a:spcAft>
                <a:spcPts val="0"/>
              </a:spcAft>
              <a:buClrTx/>
              <a:buSzTx/>
              <a:buFont typeface="Arial" charset="0"/>
              <a:buChar char="•"/>
              <a:tabLst/>
              <a:defRPr/>
            </a:pPr>
            <a:r>
              <a:rPr lang="en-US" sz="2000" dirty="0"/>
              <a:t>AP student survey data indicates some students opt out of taking the exam even though they have taken the course.</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2000" dirty="0"/>
          </a:p>
        </p:txBody>
      </p:sp>
      <p:sp>
        <p:nvSpPr>
          <p:cNvPr id="4" name="Slide Number Placeholder 3"/>
          <p:cNvSpPr>
            <a:spLocks noGrp="1"/>
          </p:cNvSpPr>
          <p:nvPr>
            <p:ph type="sldNum" sz="quarter" idx="12"/>
          </p:nvPr>
        </p:nvSpPr>
        <p:spPr/>
        <p:txBody>
          <a:bodyPr/>
          <a:lstStyle/>
          <a:p>
            <a:fld id="{0513249A-F696-2744-910E-8913A9D32EC7}" type="slidenum">
              <a:rPr lang="en-US" smtClean="0">
                <a:solidFill>
                  <a:prstClr val="white"/>
                </a:solidFill>
              </a:rPr>
              <a:pPr/>
              <a:t>27</a:t>
            </a:fld>
            <a:endParaRPr lang="en-US" dirty="0">
              <a:solidFill>
                <a:prstClr val="white"/>
              </a:solidFill>
            </a:endParaRPr>
          </a:p>
        </p:txBody>
      </p:sp>
    </p:spTree>
    <p:custDataLst>
      <p:tags r:id="rId1"/>
    </p:custDataLst>
    <p:extLst>
      <p:ext uri="{BB962C8B-B14F-4D97-AF65-F5344CB8AC3E}">
        <p14:creationId xmlns:p14="http://schemas.microsoft.com/office/powerpoint/2010/main" val="1581407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 Cause Analysis</a:t>
            </a:r>
          </a:p>
        </p:txBody>
      </p:sp>
      <p:sp>
        <p:nvSpPr>
          <p:cNvPr id="3" name="Content Placeholder 2"/>
          <p:cNvSpPr>
            <a:spLocks noGrp="1"/>
          </p:cNvSpPr>
          <p:nvPr>
            <p:ph sz="half" idx="1"/>
          </p:nvPr>
        </p:nvSpPr>
        <p:spPr>
          <a:xfrm>
            <a:off x="628650" y="1825625"/>
            <a:ext cx="4000500" cy="4351338"/>
          </a:xfrm>
        </p:spPr>
        <p:txBody>
          <a:bodyPr>
            <a:normAutofit fontScale="62500" lnSpcReduction="20000"/>
          </a:bodyPr>
          <a:lstStyle/>
          <a:p>
            <a:pPr marL="0" indent="0">
              <a:buNone/>
            </a:pPr>
            <a:r>
              <a:rPr lang="en-US" sz="2600" b="1" dirty="0"/>
              <a:t>As a table, brainstorm possible root causes why AP performance has not been improving.</a:t>
            </a:r>
          </a:p>
          <a:p>
            <a:pPr marL="0" indent="0">
              <a:buNone/>
            </a:pPr>
            <a:endParaRPr lang="en-US" sz="2600" b="1" dirty="0"/>
          </a:p>
          <a:p>
            <a:pPr lvl="0">
              <a:lnSpc>
                <a:spcPct val="100000"/>
              </a:lnSpc>
              <a:spcBef>
                <a:spcPts val="0"/>
              </a:spcBef>
              <a:buFont typeface="Arial" charset="0"/>
              <a:buChar char="•"/>
              <a:defRPr/>
            </a:pPr>
            <a:r>
              <a:rPr lang="en-US" sz="2600" dirty="0"/>
              <a:t>AP scores have been relatively flat for the past three years.</a:t>
            </a:r>
          </a:p>
          <a:p>
            <a:pPr lvl="0">
              <a:lnSpc>
                <a:spcPct val="100000"/>
              </a:lnSpc>
              <a:spcBef>
                <a:spcPts val="0"/>
              </a:spcBef>
              <a:buFont typeface="Arial" charset="0"/>
              <a:buChar char="•"/>
              <a:defRPr/>
            </a:pPr>
            <a:r>
              <a:rPr lang="en-US" sz="2600" dirty="0"/>
              <a:t>AP test participation rates have not risen as hoped.</a:t>
            </a:r>
          </a:p>
          <a:p>
            <a:pPr lvl="0">
              <a:lnSpc>
                <a:spcPct val="100000"/>
              </a:lnSpc>
              <a:spcBef>
                <a:spcPts val="0"/>
              </a:spcBef>
              <a:buFont typeface="Arial" charset="0"/>
              <a:buChar char="•"/>
              <a:defRPr/>
            </a:pPr>
            <a:r>
              <a:rPr lang="en-US" sz="2600" dirty="0"/>
              <a:t>AP testers do not represent overall population; lack of minority student participation.</a:t>
            </a:r>
          </a:p>
          <a:p>
            <a:pPr lvl="0">
              <a:lnSpc>
                <a:spcPct val="100000"/>
              </a:lnSpc>
              <a:spcBef>
                <a:spcPts val="0"/>
              </a:spcBef>
              <a:buFont typeface="Arial" charset="0"/>
              <a:buChar char="•"/>
              <a:defRPr/>
            </a:pPr>
            <a:r>
              <a:rPr lang="en-US" sz="2600" dirty="0"/>
              <a:t>AP student survey data indicates some students opt out of taking the exam even though they have taken the course.</a:t>
            </a:r>
          </a:p>
          <a:p>
            <a:pPr marL="0" indent="0">
              <a:buNone/>
            </a:pPr>
            <a:r>
              <a:rPr lang="en-US" sz="2600" b="1" dirty="0">
                <a:solidFill>
                  <a:srgbClr val="FF0000"/>
                </a:solidFill>
              </a:rPr>
              <a:t>What steps would you take and what data would you want to review to help you better understand why this might be happening?</a:t>
            </a:r>
            <a:endParaRPr lang="en-US" sz="2000" b="1" dirty="0">
              <a:solidFill>
                <a:srgbClr val="FF0000"/>
              </a:solidFill>
            </a:endParaRPr>
          </a:p>
        </p:txBody>
      </p:sp>
      <p:sp>
        <p:nvSpPr>
          <p:cNvPr id="5" name="Slide Number Placeholder 4"/>
          <p:cNvSpPr>
            <a:spLocks noGrp="1"/>
          </p:cNvSpPr>
          <p:nvPr>
            <p:ph type="sldNum" sz="quarter" idx="12"/>
          </p:nvPr>
        </p:nvSpPr>
        <p:spPr/>
        <p:txBody>
          <a:bodyPr/>
          <a:lstStyle/>
          <a:p>
            <a:fld id="{0513249A-F696-2744-910E-8913A9D32EC7}" type="slidenum">
              <a:rPr lang="en-US" smtClean="0">
                <a:solidFill>
                  <a:prstClr val="white"/>
                </a:solidFill>
              </a:rPr>
              <a:pPr/>
              <a:t>28</a:t>
            </a:fld>
            <a:endParaRPr lang="en-US" dirty="0">
              <a:solidFill>
                <a:prstClr val="white"/>
              </a:solidFill>
            </a:endParaRPr>
          </a:p>
        </p:txBody>
      </p:sp>
      <p:pic>
        <p:nvPicPr>
          <p:cNvPr id="6" name="Content Placeholder 5"/>
          <p:cNvPicPr>
            <a:picLocks noGrp="1" noChangeAspect="1"/>
          </p:cNvPicPr>
          <p:nvPr>
            <p:ph sz="half" idx="2"/>
          </p:nvPr>
        </p:nvPicPr>
        <p:blipFill>
          <a:blip r:embed="rId4"/>
          <a:stretch>
            <a:fillRect/>
          </a:stretch>
        </p:blipFill>
        <p:spPr>
          <a:xfrm>
            <a:off x="4629150" y="1943100"/>
            <a:ext cx="3886200" cy="3771958"/>
          </a:xfrm>
          <a:prstGeom prst="rect">
            <a:avLst/>
          </a:prstGeom>
        </p:spPr>
      </p:pic>
    </p:spTree>
    <p:custDataLst>
      <p:tags r:id="rId1"/>
    </p:custDataLst>
    <p:extLst>
      <p:ext uri="{BB962C8B-B14F-4D97-AF65-F5344CB8AC3E}">
        <p14:creationId xmlns:p14="http://schemas.microsoft.com/office/powerpoint/2010/main" val="3234635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1627"/>
            <a:ext cx="7886700" cy="1142582"/>
          </a:xfrm>
        </p:spPr>
        <p:txBody>
          <a:bodyPr>
            <a:normAutofit fontScale="90000"/>
          </a:bodyPr>
          <a:lstStyle/>
          <a:p>
            <a:r>
              <a:rPr lang="en-US" sz="4000" dirty="0"/>
              <a:t/>
            </a:r>
            <a:br>
              <a:rPr lang="en-US" sz="4000" dirty="0"/>
            </a:br>
            <a:r>
              <a:rPr lang="en-US" sz="4000" dirty="0"/>
              <a:t>Sample Long Term Growth Goal </a:t>
            </a:r>
            <a:br>
              <a:rPr lang="en-US" sz="4000" dirty="0"/>
            </a:br>
            <a:r>
              <a:rPr lang="en-US" sz="4000" dirty="0"/>
              <a:t>Local Form </a:t>
            </a:r>
            <a:br>
              <a:rPr lang="en-US" sz="4000" dirty="0"/>
            </a:br>
            <a:r>
              <a:rPr lang="en-US" dirty="0"/>
              <a:t>		</a:t>
            </a:r>
          </a:p>
        </p:txBody>
      </p:sp>
      <p:sp>
        <p:nvSpPr>
          <p:cNvPr id="3" name="Slide Number Placeholder 2"/>
          <p:cNvSpPr>
            <a:spLocks noGrp="1"/>
          </p:cNvSpPr>
          <p:nvPr>
            <p:ph type="sldNum" sz="quarter" idx="12"/>
          </p:nvPr>
        </p:nvSpPr>
        <p:spPr/>
        <p:txBody>
          <a:bodyPr/>
          <a:lstStyle/>
          <a:p>
            <a:fld id="{0513249A-F696-2744-910E-8913A9D32EC7}" type="slidenum">
              <a:rPr lang="en-US" smtClean="0">
                <a:solidFill>
                  <a:prstClr val="white"/>
                </a:solidFill>
              </a:rPr>
              <a:pPr/>
              <a:t>29</a:t>
            </a:fld>
            <a:endParaRPr lang="en-US" dirty="0">
              <a:solidFill>
                <a:prstClr val="white"/>
              </a:solidFill>
            </a:endParaRPr>
          </a:p>
        </p:txBody>
      </p:sp>
      <p:graphicFrame>
        <p:nvGraphicFramePr>
          <p:cNvPr id="9" name="Table 8"/>
          <p:cNvGraphicFramePr>
            <a:graphicFrameLocks noGrp="1"/>
          </p:cNvGraphicFramePr>
          <p:nvPr>
            <p:extLst/>
          </p:nvPr>
        </p:nvGraphicFramePr>
        <p:xfrm>
          <a:off x="628650" y="1878497"/>
          <a:ext cx="7886700" cy="3899538"/>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xmlns="" val="20000"/>
                    </a:ext>
                  </a:extLst>
                </a:gridCol>
              </a:tblGrid>
              <a:tr h="729618">
                <a:tc>
                  <a:txBody>
                    <a:bodyPr/>
                    <a:lstStyle/>
                    <a:p>
                      <a:r>
                        <a:rPr lang="en-US" dirty="0"/>
                        <a:t>Goal:  To</a:t>
                      </a:r>
                      <a:r>
                        <a:rPr lang="en-US" baseline="0" dirty="0"/>
                        <a:t> increase AP participation and i</a:t>
                      </a:r>
                      <a:r>
                        <a:rPr lang="en-US" dirty="0"/>
                        <a:t>mprove the number of passing scores on AP exams by 15% over the</a:t>
                      </a:r>
                      <a:r>
                        <a:rPr lang="en-US" baseline="0" dirty="0"/>
                        <a:t> course of </a:t>
                      </a:r>
                      <a:r>
                        <a:rPr lang="en-US" dirty="0"/>
                        <a:t>the next three years.</a:t>
                      </a:r>
                    </a:p>
                  </a:txBody>
                  <a:tcPr/>
                </a:tc>
                <a:extLst>
                  <a:ext uri="{0D108BD9-81ED-4DB2-BD59-A6C34878D82A}">
                    <a16:rowId xmlns:a16="http://schemas.microsoft.com/office/drawing/2014/main" xmlns="" val="10000"/>
                  </a:ext>
                </a:extLst>
              </a:tr>
              <a:tr h="792480">
                <a:tc>
                  <a:txBody>
                    <a:bodyPr/>
                    <a:lstStyle/>
                    <a:p>
                      <a:r>
                        <a:rPr lang="en-US" dirty="0"/>
                        <a:t>Summer Metrics 2017:  </a:t>
                      </a:r>
                      <a:r>
                        <a:rPr lang="en-US" sz="1400" dirty="0"/>
                        <a:t>Attend data-driven</a:t>
                      </a:r>
                      <a:r>
                        <a:rPr lang="en-US" sz="1400" baseline="0" dirty="0"/>
                        <a:t> training for principals; conduct training for all teachers during summer PD, configure master schedule for common off period to support PLC meetings to discuss data.</a:t>
                      </a:r>
                      <a:endParaRPr lang="en-US" sz="1400" dirty="0"/>
                    </a:p>
                  </a:txBody>
                  <a:tcPr/>
                </a:tc>
                <a:extLst>
                  <a:ext uri="{0D108BD9-81ED-4DB2-BD59-A6C34878D82A}">
                    <a16:rowId xmlns:a16="http://schemas.microsoft.com/office/drawing/2014/main" xmlns="" val="10001"/>
                  </a:ext>
                </a:extLst>
              </a:tr>
              <a:tr h="1005840">
                <a:tc>
                  <a:txBody>
                    <a:bodyPr/>
                    <a:lstStyle/>
                    <a:p>
                      <a:r>
                        <a:rPr lang="en-US" dirty="0"/>
                        <a:t>Fall &amp; Spring Metrics 2017-2018 (Year 1): </a:t>
                      </a:r>
                      <a:r>
                        <a:rPr lang="en-US" sz="1400" dirty="0"/>
                        <a:t>Use SLO process</a:t>
                      </a:r>
                      <a:r>
                        <a:rPr lang="en-US" sz="1400" baseline="0" dirty="0"/>
                        <a:t> in conferences; conduct mini observations with coaching sessions for teacher; attend PLCs to examine rigor through analysis of student tasks; provide recognition for AP success; visits classrooms to promote AP participation; ensure all new to AP attend Summer Institute.</a:t>
                      </a:r>
                      <a:endParaRPr lang="en-US" sz="1400" dirty="0"/>
                    </a:p>
                  </a:txBody>
                  <a:tcPr/>
                </a:tc>
                <a:extLst>
                  <a:ext uri="{0D108BD9-81ED-4DB2-BD59-A6C34878D82A}">
                    <a16:rowId xmlns:a16="http://schemas.microsoft.com/office/drawing/2014/main" xmlns="" val="10002"/>
                  </a:ext>
                </a:extLst>
              </a:tr>
              <a:tr h="792480">
                <a:tc>
                  <a:txBody>
                    <a:bodyPr/>
                    <a:lstStyle/>
                    <a:p>
                      <a:r>
                        <a:rPr lang="en-US" dirty="0"/>
                        <a:t>Mid-Term Metrics (Year 2):  </a:t>
                      </a:r>
                      <a:r>
                        <a:rPr lang="en-US" sz="1400" dirty="0"/>
                        <a:t>Increase enrollment</a:t>
                      </a:r>
                      <a:r>
                        <a:rPr lang="en-US" sz="1400" baseline="0" dirty="0"/>
                        <a:t> in Pre-AP and AP courses by 10% for 2018-19; increase 2018 passing scores by 10%, increase percentage of teachers rating proficient or above on SLO by 20%. </a:t>
                      </a:r>
                      <a:endParaRPr lang="en-US" sz="1400" dirty="0"/>
                    </a:p>
                  </a:txBody>
                  <a:tcPr/>
                </a:tc>
                <a:extLst>
                  <a:ext uri="{0D108BD9-81ED-4DB2-BD59-A6C34878D82A}">
                    <a16:rowId xmlns:a16="http://schemas.microsoft.com/office/drawing/2014/main" xmlns="" val="10003"/>
                  </a:ext>
                </a:extLst>
              </a:tr>
              <a:tr h="579120">
                <a:tc>
                  <a:txBody>
                    <a:bodyPr/>
                    <a:lstStyle/>
                    <a:p>
                      <a:r>
                        <a:rPr lang="en-US" dirty="0"/>
                        <a:t>Long-Term</a:t>
                      </a:r>
                      <a:r>
                        <a:rPr lang="en-US" baseline="0" dirty="0"/>
                        <a:t> Metrics (Year 3):  </a:t>
                      </a:r>
                      <a:r>
                        <a:rPr lang="en-US" sz="1400" baseline="0" dirty="0"/>
                        <a:t>Increase enrollment in Pre-AP and AP courses by 15% for 2019-2020 and 2020-2021; increase AP passing scores by 15% for 2019 and 20% for 2020.</a:t>
                      </a:r>
                      <a:endParaRPr lang="en-US" sz="1400" dirty="0"/>
                    </a:p>
                  </a:txBody>
                  <a:tcPr/>
                </a:tc>
                <a:extLst>
                  <a:ext uri="{0D108BD9-81ED-4DB2-BD59-A6C34878D82A}">
                    <a16:rowId xmlns:a16="http://schemas.microsoft.com/office/drawing/2014/main" xmlns="" val="10004"/>
                  </a:ext>
                </a:extLst>
              </a:tr>
            </a:tbl>
          </a:graphicData>
        </a:graphic>
      </p:graphicFrame>
    </p:spTree>
    <p:custDataLst>
      <p:tags r:id="rId1"/>
    </p:custDataLst>
    <p:extLst>
      <p:ext uri="{BB962C8B-B14F-4D97-AF65-F5344CB8AC3E}">
        <p14:creationId xmlns:p14="http://schemas.microsoft.com/office/powerpoint/2010/main" val="175530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a:t>Evaluation System Process</a:t>
            </a:r>
          </a:p>
        </p:txBody>
      </p:sp>
      <p:sp>
        <p:nvSpPr>
          <p:cNvPr id="3" name="Rectangle 2"/>
          <p:cNvSpPr>
            <a:spLocks noChangeArrowheads="1"/>
          </p:cNvSpPr>
          <p:nvPr/>
        </p:nvSpPr>
        <p:spPr bwMode="auto">
          <a:xfrm>
            <a:off x="-214313" y="1295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736" y="1690689"/>
            <a:ext cx="5964760" cy="4478100"/>
          </a:xfrm>
          <a:prstGeom prst="rect">
            <a:avLst/>
          </a:prstGeom>
        </p:spPr>
      </p:pic>
    </p:spTree>
    <p:extLst>
      <p:ext uri="{BB962C8B-B14F-4D97-AF65-F5344CB8AC3E}">
        <p14:creationId xmlns:p14="http://schemas.microsoft.com/office/powerpoint/2010/main" val="121201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a Possible Long Term Student Growth Goal</a:t>
            </a:r>
          </a:p>
        </p:txBody>
      </p:sp>
      <p:sp>
        <p:nvSpPr>
          <p:cNvPr id="3" name="Slide Number Placeholder 2"/>
          <p:cNvSpPr>
            <a:spLocks noGrp="1"/>
          </p:cNvSpPr>
          <p:nvPr>
            <p:ph type="sldNum" sz="quarter" idx="12"/>
          </p:nvPr>
        </p:nvSpPr>
        <p:spPr/>
        <p:txBody>
          <a:bodyPr/>
          <a:lstStyle/>
          <a:p>
            <a:fld id="{0513249A-F696-2744-910E-8913A9D32EC7}" type="slidenum">
              <a:rPr lang="en-US" smtClean="0"/>
              <a:t>30</a:t>
            </a:fld>
            <a:endParaRPr lang="en-US" dirty="0"/>
          </a:p>
        </p:txBody>
      </p:sp>
      <p:sp>
        <p:nvSpPr>
          <p:cNvPr id="4" name="Rectangle 3"/>
          <p:cNvSpPr/>
          <p:nvPr/>
        </p:nvSpPr>
        <p:spPr>
          <a:xfrm>
            <a:off x="628650" y="1598709"/>
            <a:ext cx="7886700" cy="4985980"/>
          </a:xfrm>
          <a:prstGeom prst="rect">
            <a:avLst/>
          </a:prstGeom>
        </p:spPr>
        <p:txBody>
          <a:bodyPr wrap="square">
            <a:spAutoFit/>
          </a:bodyPr>
          <a:lstStyle/>
          <a:p>
            <a:endParaRPr lang="en-US" sz="2000" b="1" dirty="0">
              <a:ea typeface="Arial" charset="0"/>
              <a:cs typeface="Arial" charset="0"/>
            </a:endParaRPr>
          </a:p>
          <a:p>
            <a:r>
              <a:rPr lang="en-US" sz="2000" b="1" dirty="0">
                <a:latin typeface="Arial" charset="0"/>
                <a:ea typeface="Arial" charset="0"/>
                <a:cs typeface="Arial" charset="0"/>
              </a:rPr>
              <a:t>To communicate urgency and prompt the kind of change our students need, long term growth goals must be both </a:t>
            </a:r>
            <a:r>
              <a:rPr lang="en-US" sz="2000" b="1" u="sng" dirty="0">
                <a:latin typeface="Arial" charset="0"/>
                <a:ea typeface="Arial" charset="0"/>
                <a:cs typeface="Arial" charset="0"/>
              </a:rPr>
              <a:t>ambitious</a:t>
            </a:r>
            <a:r>
              <a:rPr lang="en-US" sz="2000" b="1" dirty="0">
                <a:latin typeface="Arial" charset="0"/>
                <a:ea typeface="Arial" charset="0"/>
                <a:cs typeface="Arial" charset="0"/>
              </a:rPr>
              <a:t> and </a:t>
            </a:r>
            <a:r>
              <a:rPr lang="en-US" sz="2000" b="1" u="sng" dirty="0">
                <a:latin typeface="Arial" charset="0"/>
                <a:ea typeface="Arial" charset="0"/>
                <a:cs typeface="Arial" charset="0"/>
              </a:rPr>
              <a:t>attainable</a:t>
            </a:r>
            <a:r>
              <a:rPr lang="en-US" sz="2000" b="1" dirty="0">
                <a:latin typeface="Arial" charset="0"/>
                <a:ea typeface="Arial" charset="0"/>
                <a:cs typeface="Arial" charset="0"/>
              </a:rPr>
              <a:t>. </a:t>
            </a:r>
          </a:p>
          <a:p>
            <a:endParaRPr lang="en-US" sz="2000" b="1" dirty="0">
              <a:latin typeface="Arial" charset="0"/>
              <a:ea typeface="Arial" charset="0"/>
              <a:cs typeface="Arial" charset="0"/>
            </a:endParaRPr>
          </a:p>
          <a:p>
            <a:r>
              <a:rPr lang="en-US" sz="2000" b="1" dirty="0">
                <a:latin typeface="Arial" charset="0"/>
                <a:ea typeface="Arial" charset="0"/>
                <a:cs typeface="Arial" charset="0"/>
              </a:rPr>
              <a:t>This means the principal may identify an area that he or she knows needs to improve faster than the school has been improving in recent years.</a:t>
            </a:r>
          </a:p>
          <a:p>
            <a:endParaRPr lang="en-US" sz="2000" b="1" dirty="0">
              <a:latin typeface="Arial" charset="0"/>
              <a:ea typeface="Arial" charset="0"/>
              <a:cs typeface="Arial" charset="0"/>
            </a:endParaRPr>
          </a:p>
          <a:p>
            <a:r>
              <a:rPr lang="en-US" sz="2000" b="1" dirty="0">
                <a:latin typeface="Arial" charset="0"/>
                <a:ea typeface="Arial" charset="0"/>
                <a:cs typeface="Arial" charset="0"/>
              </a:rPr>
              <a:t>The timeline for reaching student growth goals matters. </a:t>
            </a:r>
          </a:p>
          <a:p>
            <a:r>
              <a:rPr lang="en-US" sz="2000" b="1" dirty="0">
                <a:latin typeface="Arial" charset="0"/>
                <a:ea typeface="Arial" charset="0"/>
                <a:cs typeface="Arial" charset="0"/>
              </a:rPr>
              <a:t>A shorter timeline can make a goal more ambitious, conversely, giving a principal more time to reach a growth goal makes that goal more attainable. </a:t>
            </a:r>
          </a:p>
          <a:p>
            <a:r>
              <a:rPr lang="en-US" sz="2000" b="1" dirty="0">
                <a:solidFill>
                  <a:srgbClr val="1581C5"/>
                </a:solidFill>
                <a:latin typeface="Arial" charset="0"/>
                <a:ea typeface="Arial" charset="0"/>
                <a:cs typeface="Arial" charset="0"/>
              </a:rPr>
              <a:t>Note:  We must balance ambition of the student growth goal with attainability.</a:t>
            </a:r>
          </a:p>
          <a:p>
            <a:endParaRPr lang="en-US" dirty="0"/>
          </a:p>
        </p:txBody>
      </p:sp>
    </p:spTree>
    <p:custDataLst>
      <p:tags r:id="rId1"/>
    </p:custDataLst>
    <p:extLst>
      <p:ext uri="{BB962C8B-B14F-4D97-AF65-F5344CB8AC3E}">
        <p14:creationId xmlns:p14="http://schemas.microsoft.com/office/powerpoint/2010/main" val="1553254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Yourself</a:t>
            </a:r>
            <a:r>
              <a:rPr lang="is-IS"/>
              <a:t>…</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dirty="0"/>
              <a:t>If my school were to continue to make gains similar to those we’ve made in recent years, will we be making good progress?</a:t>
            </a:r>
          </a:p>
          <a:p>
            <a:endParaRPr lang="en-US" dirty="0"/>
          </a:p>
          <a:p>
            <a:r>
              <a:rPr lang="en-US" dirty="0"/>
              <a:t>If not, are there other factors that are impeding our progress such as attendance, or lack of curriculum or discipline concerns?  </a:t>
            </a:r>
          </a:p>
          <a:p>
            <a:endParaRPr lang="en-US" dirty="0"/>
          </a:p>
          <a:p>
            <a:r>
              <a:rPr lang="en-US" dirty="0"/>
              <a:t>Any of these could be the focus of a long-term growth goal along with academic issues such as improving the number of students taking advanced math or CTE courses.</a:t>
            </a:r>
          </a:p>
        </p:txBody>
      </p:sp>
      <p:sp>
        <p:nvSpPr>
          <p:cNvPr id="4" name="Slide Number Placeholder 3"/>
          <p:cNvSpPr>
            <a:spLocks noGrp="1"/>
          </p:cNvSpPr>
          <p:nvPr>
            <p:ph type="sldNum" sz="quarter" idx="12"/>
          </p:nvPr>
        </p:nvSpPr>
        <p:spPr/>
        <p:txBody>
          <a:bodyPr/>
          <a:lstStyle/>
          <a:p>
            <a:fld id="{0513249A-F696-2744-910E-8913A9D32EC7}" type="slidenum">
              <a:rPr lang="en-US" smtClean="0"/>
              <a:t>31</a:t>
            </a:fld>
            <a:endParaRPr lang="en-US" dirty="0"/>
          </a:p>
        </p:txBody>
      </p:sp>
    </p:spTree>
    <p:custDataLst>
      <p:tags r:id="rId1"/>
    </p:custDataLst>
    <p:extLst>
      <p:ext uri="{BB962C8B-B14F-4D97-AF65-F5344CB8AC3E}">
        <p14:creationId xmlns:p14="http://schemas.microsoft.com/office/powerpoint/2010/main" val="1965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Partner Discussion</a:t>
            </a:r>
          </a:p>
        </p:txBody>
      </p:sp>
      <p:sp>
        <p:nvSpPr>
          <p:cNvPr id="7" name="Content Placeholder 6"/>
          <p:cNvSpPr>
            <a:spLocks noGrp="1"/>
          </p:cNvSpPr>
          <p:nvPr>
            <p:ph idx="1"/>
          </p:nvPr>
        </p:nvSpPr>
        <p:spPr/>
        <p:txBody>
          <a:bodyPr>
            <a:normAutofit fontScale="92500" lnSpcReduction="20000"/>
          </a:bodyPr>
          <a:lstStyle/>
          <a:p>
            <a:r>
              <a:rPr lang="en-US" dirty="0"/>
              <a:t>Turn and talk with a neighbor about a possible student growth area for long-term focus.  </a:t>
            </a:r>
          </a:p>
          <a:p>
            <a:endParaRPr lang="en-US" dirty="0"/>
          </a:p>
          <a:p>
            <a:r>
              <a:rPr lang="en-US" dirty="0"/>
              <a:t>The duration of the goal will depend on what is to be accomplished.  </a:t>
            </a:r>
          </a:p>
          <a:p>
            <a:endParaRPr lang="en-US" dirty="0"/>
          </a:p>
          <a:p>
            <a:r>
              <a:rPr lang="en-US" dirty="0"/>
              <a:t>The goal will include short term, mid-way, and long term metrics—or measurement over time.</a:t>
            </a:r>
          </a:p>
          <a:p>
            <a:pPr marL="0" indent="0">
              <a:buNone/>
            </a:pPr>
            <a:endParaRPr lang="en-US" dirty="0"/>
          </a:p>
          <a:p>
            <a:pPr marL="0" indent="0">
              <a:buNone/>
            </a:pPr>
            <a:r>
              <a:rPr lang="en-US" b="1" dirty="0">
                <a:solidFill>
                  <a:srgbClr val="C00000"/>
                </a:solidFill>
              </a:rPr>
              <a:t>What ideas come to mind about possible student growth goals?  Just come up with one or two possibilities to share.  </a:t>
            </a:r>
          </a:p>
          <a:p>
            <a:endParaRPr lang="en-US" dirty="0"/>
          </a:p>
          <a:p>
            <a:endParaRPr lang="en-US" dirty="0"/>
          </a:p>
        </p:txBody>
      </p:sp>
      <p:sp>
        <p:nvSpPr>
          <p:cNvPr id="5" name="Slide Number Placeholder 4"/>
          <p:cNvSpPr>
            <a:spLocks noGrp="1"/>
          </p:cNvSpPr>
          <p:nvPr>
            <p:ph type="sldNum" sz="quarter" idx="12"/>
          </p:nvPr>
        </p:nvSpPr>
        <p:spPr/>
        <p:txBody>
          <a:bodyPr/>
          <a:lstStyle/>
          <a:p>
            <a:fld id="{0513249A-F696-2744-910E-8913A9D32EC7}" type="slidenum">
              <a:rPr lang="en-US" smtClean="0"/>
              <a:t>32</a:t>
            </a:fld>
            <a:endParaRPr lang="en-US" dirty="0"/>
          </a:p>
        </p:txBody>
      </p:sp>
    </p:spTree>
    <p:custDataLst>
      <p:tags r:id="rId1"/>
    </p:custDataLst>
    <p:extLst>
      <p:ext uri="{BB962C8B-B14F-4D97-AF65-F5344CB8AC3E}">
        <p14:creationId xmlns:p14="http://schemas.microsoft.com/office/powerpoint/2010/main" val="106244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dissolve">
                                      <p:cBhvr>
                                        <p:cTn id="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Goal Progress and Goal Attainment</a:t>
            </a:r>
          </a:p>
        </p:txBody>
      </p:sp>
      <p:sp>
        <p:nvSpPr>
          <p:cNvPr id="3" name="Slide Number Placeholder 2"/>
          <p:cNvSpPr>
            <a:spLocks noGrp="1"/>
          </p:cNvSpPr>
          <p:nvPr>
            <p:ph type="sldNum" sz="quarter" idx="12"/>
          </p:nvPr>
        </p:nvSpPr>
        <p:spPr/>
        <p:txBody>
          <a:bodyPr/>
          <a:lstStyle/>
          <a:p>
            <a:fld id="{0513249A-F696-2744-910E-8913A9D32EC7}" type="slidenum">
              <a:rPr lang="en-US" smtClean="0"/>
              <a:pPr/>
              <a:t>33</a:t>
            </a:fld>
            <a:endParaRPr lang="en-US" dirty="0"/>
          </a:p>
        </p:txBody>
      </p:sp>
      <p:pic>
        <p:nvPicPr>
          <p:cNvPr id="4" name="Picture 3"/>
          <p:cNvPicPr>
            <a:picLocks noChangeAspect="1"/>
          </p:cNvPicPr>
          <p:nvPr/>
        </p:nvPicPr>
        <p:blipFill>
          <a:blip r:embed="rId4"/>
          <a:stretch>
            <a:fillRect/>
          </a:stretch>
        </p:blipFill>
        <p:spPr>
          <a:xfrm>
            <a:off x="1450427" y="1762140"/>
            <a:ext cx="6583229" cy="4395302"/>
          </a:xfrm>
          <a:prstGeom prst="rect">
            <a:avLst/>
          </a:prstGeom>
        </p:spPr>
      </p:pic>
    </p:spTree>
    <p:custDataLst>
      <p:tags r:id="rId1"/>
    </p:custDataLst>
    <p:extLst>
      <p:ext uri="{BB962C8B-B14F-4D97-AF65-F5344CB8AC3E}">
        <p14:creationId xmlns:p14="http://schemas.microsoft.com/office/powerpoint/2010/main" val="3137373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Possible Artifacts for Administrators</a:t>
            </a:r>
          </a:p>
        </p:txBody>
      </p:sp>
      <p:graphicFrame>
        <p:nvGraphicFramePr>
          <p:cNvPr id="5" name="Content Placeholder 4"/>
          <p:cNvGraphicFramePr>
            <a:graphicFrameLocks noGrp="1"/>
          </p:cNvGraphicFramePr>
          <p:nvPr>
            <p:ph idx="1"/>
            <p:extLst/>
          </p:nvPr>
        </p:nvGraphicFramePr>
        <p:xfrm>
          <a:off x="628651" y="1731035"/>
          <a:ext cx="7886700" cy="4437545"/>
        </p:xfrm>
        <a:graphic>
          <a:graphicData uri="http://schemas.openxmlformats.org/drawingml/2006/table">
            <a:tbl>
              <a:tblPr firstRow="1" bandRow="1">
                <a:tableStyleId>{5C22544A-7EE6-4342-B048-85BDC9FD1C3A}</a:tableStyleId>
              </a:tblPr>
              <a:tblGrid>
                <a:gridCol w="2800884">
                  <a:extLst>
                    <a:ext uri="{9D8B030D-6E8A-4147-A177-3AD203B41FA5}">
                      <a16:colId xmlns:a16="http://schemas.microsoft.com/office/drawing/2014/main" xmlns="" val="20000"/>
                    </a:ext>
                  </a:extLst>
                </a:gridCol>
                <a:gridCol w="2432346">
                  <a:extLst>
                    <a:ext uri="{9D8B030D-6E8A-4147-A177-3AD203B41FA5}">
                      <a16:colId xmlns:a16="http://schemas.microsoft.com/office/drawing/2014/main" xmlns="" val="20001"/>
                    </a:ext>
                  </a:extLst>
                </a:gridCol>
                <a:gridCol w="2653470">
                  <a:extLst>
                    <a:ext uri="{9D8B030D-6E8A-4147-A177-3AD203B41FA5}">
                      <a16:colId xmlns:a16="http://schemas.microsoft.com/office/drawing/2014/main" xmlns="" val="20002"/>
                    </a:ext>
                  </a:extLst>
                </a:gridCol>
              </a:tblGrid>
              <a:tr h="914406">
                <a:tc>
                  <a:txBody>
                    <a:bodyPr/>
                    <a:lstStyle/>
                    <a:p>
                      <a:r>
                        <a:rPr lang="en-US" sz="1800" baseline="0" dirty="0"/>
                        <a:t>Professional Practice  Related to Standards</a:t>
                      </a:r>
                      <a:endParaRPr lang="en-US" sz="1800" dirty="0"/>
                    </a:p>
                  </a:txBody>
                  <a:tcPr marT="45723" marB="45723"/>
                </a:tc>
                <a:tc>
                  <a:txBody>
                    <a:bodyPr/>
                    <a:lstStyle/>
                    <a:p>
                      <a:r>
                        <a:rPr lang="en-US" sz="1800" dirty="0"/>
                        <a:t>Multiple Measures of Student Learning &amp; Growth</a:t>
                      </a:r>
                    </a:p>
                  </a:txBody>
                  <a:tcPr marT="45723" marB="45723"/>
                </a:tc>
                <a:tc>
                  <a:txBody>
                    <a:bodyPr/>
                    <a:lstStyle/>
                    <a:p>
                      <a:r>
                        <a:rPr lang="en-US" sz="1800" dirty="0"/>
                        <a:t>Professional</a:t>
                      </a:r>
                      <a:r>
                        <a:rPr lang="en-US" sz="1800" baseline="0" dirty="0"/>
                        <a:t> Responsibilities Related to Standards</a:t>
                      </a:r>
                      <a:endParaRPr lang="en-US" sz="1800" dirty="0"/>
                    </a:p>
                  </a:txBody>
                  <a:tcPr marT="45723" marB="45723"/>
                </a:tc>
                <a:extLst>
                  <a:ext uri="{0D108BD9-81ED-4DB2-BD59-A6C34878D82A}">
                    <a16:rowId xmlns:a16="http://schemas.microsoft.com/office/drawing/2014/main" xmlns="" val="10000"/>
                  </a:ext>
                </a:extLst>
              </a:tr>
              <a:tr h="3523139">
                <a:tc>
                  <a:txBody>
                    <a:bodyPr/>
                    <a:lstStyle/>
                    <a:p>
                      <a:pPr marL="231775" indent="-231775">
                        <a:spcAft>
                          <a:spcPts val="600"/>
                        </a:spcAft>
                        <a:buFont typeface="Arial" pitchFamily="34" charset="0"/>
                        <a:buChar char="•"/>
                      </a:pPr>
                      <a:r>
                        <a:rPr lang="en-US" sz="1600" dirty="0"/>
                        <a:t>Staff meeting plans/agendas</a:t>
                      </a:r>
                    </a:p>
                    <a:p>
                      <a:pPr marL="231775" indent="-231775">
                        <a:spcAft>
                          <a:spcPts val="600"/>
                        </a:spcAft>
                        <a:buFont typeface="Arial" pitchFamily="34" charset="0"/>
                        <a:buChar char="•"/>
                      </a:pPr>
                      <a:r>
                        <a:rPr lang="en-US" sz="1600" dirty="0"/>
                        <a:t>Log of observations</a:t>
                      </a:r>
                      <a:endParaRPr lang="en-US" sz="1600" b="1" u="none" dirty="0"/>
                    </a:p>
                    <a:p>
                      <a:pPr marL="231775" indent="-231775">
                        <a:spcAft>
                          <a:spcPts val="600"/>
                        </a:spcAft>
                        <a:buFont typeface="Arial" pitchFamily="34" charset="0"/>
                        <a:buChar char="•"/>
                      </a:pPr>
                      <a:r>
                        <a:rPr lang="en-US" sz="1600" u="none" dirty="0"/>
                        <a:t>Notes</a:t>
                      </a:r>
                      <a:r>
                        <a:rPr lang="en-US" sz="1600" u="none" baseline="0" dirty="0"/>
                        <a:t>/</a:t>
                      </a:r>
                      <a:r>
                        <a:rPr lang="en-US" sz="1600" u="none" dirty="0"/>
                        <a:t>feedback</a:t>
                      </a:r>
                      <a:r>
                        <a:rPr lang="en-US" sz="1600" u="none" baseline="0" dirty="0"/>
                        <a:t> from observation meeting</a:t>
                      </a:r>
                    </a:p>
                    <a:p>
                      <a:pPr marL="231775" indent="-231775">
                        <a:spcAft>
                          <a:spcPts val="600"/>
                        </a:spcAft>
                        <a:buFont typeface="Arial" pitchFamily="34" charset="0"/>
                        <a:buChar char="•"/>
                      </a:pPr>
                      <a:r>
                        <a:rPr lang="en-US" sz="1600" u="none" baseline="0" dirty="0"/>
                        <a:t>Notes and feedback from observation/post observation conference</a:t>
                      </a:r>
                    </a:p>
                    <a:p>
                      <a:pPr marL="231775" indent="-231775">
                        <a:spcAft>
                          <a:spcPts val="600"/>
                        </a:spcAft>
                        <a:buFont typeface="Arial" pitchFamily="34" charset="0"/>
                        <a:buChar char="•"/>
                      </a:pPr>
                      <a:r>
                        <a:rPr lang="en-US" sz="1600" u="none" baseline="0" dirty="0"/>
                        <a:t>Surveys about instructional leadership</a:t>
                      </a:r>
                    </a:p>
                    <a:p>
                      <a:pPr marL="231775" indent="-231775">
                        <a:spcAft>
                          <a:spcPts val="600"/>
                        </a:spcAft>
                        <a:buFont typeface="Arial" pitchFamily="34" charset="0"/>
                        <a:buChar char="•"/>
                      </a:pPr>
                      <a:r>
                        <a:rPr lang="en-US" sz="1600" u="none" baseline="0" dirty="0"/>
                        <a:t>Staff Communication</a:t>
                      </a:r>
                    </a:p>
                    <a:p>
                      <a:pPr marL="231775" indent="-231775">
                        <a:spcAft>
                          <a:spcPts val="600"/>
                        </a:spcAft>
                        <a:buFont typeface="Arial" pitchFamily="34" charset="0"/>
                        <a:buChar char="•"/>
                      </a:pPr>
                      <a:r>
                        <a:rPr lang="en-US" sz="1600" u="none" baseline="0" dirty="0"/>
                        <a:t>Teacher Professional Development</a:t>
                      </a:r>
                      <a:endParaRPr lang="en-US" sz="1600" baseline="0" dirty="0"/>
                    </a:p>
                  </a:txBody>
                  <a:tcPr marT="45723" marB="45723"/>
                </a:tc>
                <a:tc>
                  <a:txBody>
                    <a:bodyPr/>
                    <a:lstStyle/>
                    <a:p>
                      <a:pPr marL="231775" marR="0" indent="-231775"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600" baseline="0" dirty="0"/>
                        <a:t>Campus Ratings (School growth, Indices)</a:t>
                      </a:r>
                    </a:p>
                    <a:p>
                      <a:pPr marL="231775" marR="0" indent="-231775"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600" baseline="0" dirty="0"/>
                        <a:t>Graduation Rate*</a:t>
                      </a:r>
                    </a:p>
                    <a:p>
                      <a:pPr marL="231775" marR="0" indent="-231775"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600" baseline="0" dirty="0"/>
                        <a:t> Discipline Data*</a:t>
                      </a:r>
                    </a:p>
                    <a:p>
                      <a:pPr marL="231775" marR="0" indent="-231775"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600" baseline="0" dirty="0"/>
                        <a:t>National, international, district or school-wide developed assessments</a:t>
                      </a:r>
                    </a:p>
                    <a:p>
                      <a:pPr marL="231775" indent="-231775">
                        <a:spcAft>
                          <a:spcPts val="600"/>
                        </a:spcAft>
                        <a:buFont typeface="Arial" pitchFamily="34" charset="0"/>
                        <a:buNone/>
                      </a:pPr>
                      <a:endParaRPr lang="en-US" sz="1600" baseline="0" dirty="0"/>
                    </a:p>
                  </a:txBody>
                  <a:tcPr marT="45723" marB="45723"/>
                </a:tc>
                <a:tc>
                  <a:txBody>
                    <a:bodyPr/>
                    <a:lstStyle/>
                    <a:p>
                      <a:pPr marL="231775" indent="-231775">
                        <a:buFont typeface="Arial" pitchFamily="34" charset="0"/>
                        <a:buChar char="•"/>
                      </a:pPr>
                      <a:r>
                        <a:rPr lang="en-US" sz="1600" dirty="0"/>
                        <a:t>Staff survey</a:t>
                      </a:r>
                      <a:r>
                        <a:rPr lang="en-US" sz="1600" baseline="0" dirty="0"/>
                        <a:t> results</a:t>
                      </a:r>
                    </a:p>
                    <a:p>
                      <a:pPr marL="231775" indent="-231775">
                        <a:buFont typeface="Arial" pitchFamily="34" charset="0"/>
                        <a:buChar char="•"/>
                      </a:pPr>
                      <a:r>
                        <a:rPr lang="en-US" sz="1600" baseline="0" dirty="0"/>
                        <a:t>Parent/Principal communications</a:t>
                      </a:r>
                    </a:p>
                    <a:p>
                      <a:pPr marL="231775" indent="-231775">
                        <a:buFont typeface="Arial" pitchFamily="34" charset="0"/>
                        <a:buChar char="•"/>
                      </a:pPr>
                      <a:r>
                        <a:rPr lang="en-US" sz="1600" baseline="0" dirty="0"/>
                        <a:t>PTA meeting notes</a:t>
                      </a:r>
                    </a:p>
                    <a:p>
                      <a:pPr marL="231775" indent="-231775">
                        <a:buFont typeface="Arial" pitchFamily="34" charset="0"/>
                        <a:buChar char="•"/>
                      </a:pPr>
                      <a:r>
                        <a:rPr lang="en-US" sz="1600" baseline="0" dirty="0"/>
                        <a:t>Self-reflection</a:t>
                      </a:r>
                    </a:p>
                    <a:p>
                      <a:pPr marL="231775" indent="-231775">
                        <a:buFont typeface="Arial" pitchFamily="34" charset="0"/>
                        <a:buChar char="•"/>
                      </a:pPr>
                      <a:r>
                        <a:rPr lang="en-US" sz="1600" baseline="0" dirty="0"/>
                        <a:t>School/District Improvement Plan</a:t>
                      </a:r>
                    </a:p>
                    <a:p>
                      <a:pPr marL="231775" indent="-231775">
                        <a:buFont typeface="Arial" pitchFamily="34" charset="0"/>
                        <a:buChar char="•"/>
                      </a:pPr>
                      <a:r>
                        <a:rPr lang="en-US" sz="1600" baseline="0" dirty="0"/>
                        <a:t>Professional Goal Setting</a:t>
                      </a:r>
                    </a:p>
                    <a:p>
                      <a:pPr marL="231775" indent="-231775">
                        <a:buFont typeface="Arial" pitchFamily="34" charset="0"/>
                        <a:buChar char="•"/>
                      </a:pPr>
                      <a:r>
                        <a:rPr lang="en-US" sz="1600" baseline="0" dirty="0"/>
                        <a:t>Master Schedule</a:t>
                      </a:r>
                    </a:p>
                    <a:p>
                      <a:pPr marL="231775" indent="-231775">
                        <a:buFont typeface="Arial" pitchFamily="34" charset="0"/>
                        <a:buChar char="•"/>
                      </a:pPr>
                      <a:r>
                        <a:rPr lang="en-US" sz="1600" baseline="0" dirty="0"/>
                        <a:t>Staff Retention Rate</a:t>
                      </a:r>
                    </a:p>
                    <a:p>
                      <a:pPr marL="231775" indent="-231775">
                        <a:buFont typeface="Arial" pitchFamily="34" charset="0"/>
                        <a:buChar char="•"/>
                      </a:pPr>
                      <a:r>
                        <a:rPr lang="en-US" sz="1600" baseline="0" dirty="0"/>
                        <a:t>Documentation of Distributive Leadership (shared leadership)</a:t>
                      </a:r>
                    </a:p>
                  </a:txBody>
                  <a:tcPr marT="45723" marB="45723"/>
                </a:tc>
                <a:extLst>
                  <a:ext uri="{0D108BD9-81ED-4DB2-BD59-A6C34878D82A}">
                    <a16:rowId xmlns:a16="http://schemas.microsoft.com/office/drawing/2014/main" xmlns="" val="10001"/>
                  </a:ext>
                </a:extLst>
              </a:tr>
            </a:tbl>
          </a:graphicData>
        </a:graphic>
      </p:graphicFrame>
      <p:sp>
        <p:nvSpPr>
          <p:cNvPr id="2" name="Slide Number Placeholder 1"/>
          <p:cNvSpPr>
            <a:spLocks noGrp="1"/>
          </p:cNvSpPr>
          <p:nvPr>
            <p:ph type="sldNum" sz="quarter" idx="12"/>
          </p:nvPr>
        </p:nvSpPr>
        <p:spPr/>
        <p:txBody>
          <a:bodyPr/>
          <a:lstStyle/>
          <a:p>
            <a:fld id="{0513249A-F696-2744-910E-8913A9D32EC7}" type="slidenum">
              <a:rPr lang="en-US" smtClean="0"/>
              <a:pPr/>
              <a:t>34</a:t>
            </a:fld>
            <a:endParaRPr lang="en-US" dirty="0"/>
          </a:p>
        </p:txBody>
      </p:sp>
    </p:spTree>
    <p:custDataLst>
      <p:tags r:id="rId1"/>
    </p:custDataLst>
    <p:extLst>
      <p:ext uri="{BB962C8B-B14F-4D97-AF65-F5344CB8AC3E}">
        <p14:creationId xmlns:p14="http://schemas.microsoft.com/office/powerpoint/2010/main" val="3478743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 Setting and Professional Development Plan (GSPD)</a:t>
            </a:r>
          </a:p>
        </p:txBody>
      </p:sp>
      <p:sp>
        <p:nvSpPr>
          <p:cNvPr id="3" name="Content Placeholder 2"/>
          <p:cNvSpPr>
            <a:spLocks noGrp="1"/>
          </p:cNvSpPr>
          <p:nvPr>
            <p:ph idx="1"/>
          </p:nvPr>
        </p:nvSpPr>
        <p:spPr/>
        <p:txBody>
          <a:bodyPr/>
          <a:lstStyle/>
          <a:p>
            <a:pPr marL="0" indent="0">
              <a:buNone/>
            </a:pPr>
            <a:r>
              <a:rPr lang="en-US" b="1" dirty="0"/>
              <a:t>The T-PESS GSPD plan is reviewed and revisited over the course of the year:</a:t>
            </a:r>
            <a:endParaRPr lang="en-US" dirty="0"/>
          </a:p>
          <a:p>
            <a:pPr marL="514350" indent="-514350">
              <a:buFont typeface="+mj-lt"/>
              <a:buAutoNum type="arabicPeriod"/>
            </a:pPr>
            <a:r>
              <a:rPr lang="en-US" dirty="0"/>
              <a:t>Beginning-of-the Year Goal Setting      (Practice Goal &amp; Student Growth Goal)</a:t>
            </a:r>
          </a:p>
          <a:p>
            <a:pPr marL="514350" indent="-514350">
              <a:buFont typeface="+mj-lt"/>
              <a:buAutoNum type="arabicPeriod"/>
            </a:pPr>
            <a:r>
              <a:rPr lang="en-US" dirty="0"/>
              <a:t>Mid-Year Progress Review toward Goal Attainment</a:t>
            </a:r>
          </a:p>
          <a:p>
            <a:pPr marL="514350" indent="-514350">
              <a:buFont typeface="+mj-lt"/>
              <a:buAutoNum type="arabicPeriod"/>
            </a:pPr>
            <a:r>
              <a:rPr lang="en-US" dirty="0"/>
              <a:t>End-of-Year Goal Attainment</a:t>
            </a:r>
          </a:p>
          <a:p>
            <a:pPr marL="514350" indent="-514350">
              <a:buFont typeface="+mj-lt"/>
              <a:buAutoNum type="arabicPeriod"/>
            </a:pPr>
            <a:r>
              <a:rPr lang="en-US" dirty="0"/>
              <a:t>Other times as helpful for professional reflection and feedback</a:t>
            </a:r>
          </a:p>
        </p:txBody>
      </p:sp>
      <p:sp>
        <p:nvSpPr>
          <p:cNvPr id="4" name="Slide Number Placeholder 3"/>
          <p:cNvSpPr>
            <a:spLocks noGrp="1"/>
          </p:cNvSpPr>
          <p:nvPr>
            <p:ph type="sldNum" sz="quarter" idx="12"/>
          </p:nvPr>
        </p:nvSpPr>
        <p:spPr/>
        <p:txBody>
          <a:bodyPr/>
          <a:lstStyle/>
          <a:p>
            <a:fld id="{0513249A-F696-2744-910E-8913A9D32EC7}" type="slidenum">
              <a:rPr lang="en-US" smtClean="0">
                <a:solidFill>
                  <a:prstClr val="white"/>
                </a:solidFill>
              </a:rPr>
              <a:pPr/>
              <a:t>35</a:t>
            </a:fld>
            <a:endParaRPr lang="en-US" dirty="0">
              <a:solidFill>
                <a:prstClr val="white"/>
              </a:solidFill>
            </a:endParaRPr>
          </a:p>
        </p:txBody>
      </p:sp>
    </p:spTree>
    <p:custDataLst>
      <p:tags r:id="rId1"/>
    </p:custDataLst>
    <p:extLst>
      <p:ext uri="{BB962C8B-B14F-4D97-AF65-F5344CB8AC3E}">
        <p14:creationId xmlns:p14="http://schemas.microsoft.com/office/powerpoint/2010/main" val="1022697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Beginning-of-Year</a:t>
            </a:r>
            <a:br>
              <a:rPr lang="en-US" dirty="0"/>
            </a:br>
            <a:r>
              <a:rPr lang="en-US" dirty="0"/>
              <a:t>Conference</a:t>
            </a:r>
          </a:p>
        </p:txBody>
      </p:sp>
      <p:sp>
        <p:nvSpPr>
          <p:cNvPr id="3" name="Content Placeholder 2"/>
          <p:cNvSpPr>
            <a:spLocks noGrp="1"/>
          </p:cNvSpPr>
          <p:nvPr>
            <p:ph sz="half" idx="1"/>
          </p:nvPr>
        </p:nvSpPr>
        <p:spPr>
          <a:xfrm>
            <a:off x="457200" y="1825625"/>
            <a:ext cx="4171950" cy="4351338"/>
          </a:xfrm>
        </p:spPr>
        <p:txBody>
          <a:bodyPr>
            <a:normAutofit fontScale="92500" lnSpcReduction="20000"/>
          </a:bodyPr>
          <a:lstStyle/>
          <a:p>
            <a:r>
              <a:rPr lang="en-US" dirty="0"/>
              <a:t>Take a few minutes to  review the Participant Manual for information on      Step 3: </a:t>
            </a:r>
            <a:r>
              <a:rPr lang="en-US" b="1" i="1" dirty="0"/>
              <a:t>Beginning of Year Conference</a:t>
            </a:r>
            <a:r>
              <a:rPr lang="en-US" b="1" dirty="0"/>
              <a:t>.</a:t>
            </a:r>
          </a:p>
          <a:p>
            <a:pPr marL="0" indent="0">
              <a:buNone/>
            </a:pPr>
            <a:endParaRPr lang="en-US" b="1" dirty="0"/>
          </a:p>
          <a:p>
            <a:r>
              <a:rPr lang="en-US" dirty="0"/>
              <a:t>Make note of new information and questions.</a:t>
            </a:r>
          </a:p>
          <a:p>
            <a:pPr marL="0" indent="0">
              <a:buNone/>
            </a:pPr>
            <a:endParaRPr lang="en-US" dirty="0"/>
          </a:p>
          <a:p>
            <a:r>
              <a:rPr lang="en-US" b="1" dirty="0">
                <a:solidFill>
                  <a:srgbClr val="0070C0"/>
                </a:solidFill>
              </a:rPr>
              <a:t>BOY Conference Video available on TPESS.org </a:t>
            </a:r>
          </a:p>
          <a:p>
            <a:endParaRPr lang="en-US" dirty="0"/>
          </a:p>
          <a:p>
            <a:endParaRPr lang="en-US" dirty="0"/>
          </a:p>
          <a:p>
            <a:endParaRPr lang="en-US" dirty="0"/>
          </a:p>
        </p:txBody>
      </p:sp>
      <p:sp>
        <p:nvSpPr>
          <p:cNvPr id="7" name="Content Placeholder 6"/>
          <p:cNvSpPr>
            <a:spLocks noGrp="1"/>
          </p:cNvSpPr>
          <p:nvPr>
            <p:ph sz="half" idx="2"/>
          </p:nvPr>
        </p:nvSpPr>
        <p:spPr/>
        <p:txBody>
          <a:bodyPr>
            <a:normAutofit fontScale="92500" lnSpcReduction="20000"/>
          </a:bodyPr>
          <a:lstStyle/>
          <a:p>
            <a:pPr marL="0" indent="0">
              <a:buNone/>
            </a:pPr>
            <a:r>
              <a:rPr lang="en-US" dirty="0"/>
              <a:t>       </a:t>
            </a:r>
          </a:p>
        </p:txBody>
      </p:sp>
      <p:sp>
        <p:nvSpPr>
          <p:cNvPr id="4" name="Slide Number Placeholder 3"/>
          <p:cNvSpPr>
            <a:spLocks noGrp="1"/>
          </p:cNvSpPr>
          <p:nvPr>
            <p:ph type="sldNum" sz="quarter" idx="12"/>
          </p:nvPr>
        </p:nvSpPr>
        <p:spPr/>
        <p:txBody>
          <a:bodyPr/>
          <a:lstStyle/>
          <a:p>
            <a:fld id="{0513249A-F696-2744-910E-8913A9D32EC7}" type="slidenum">
              <a:rPr lang="en-US" smtClean="0">
                <a:solidFill>
                  <a:prstClr val="white"/>
                </a:solidFill>
              </a:rPr>
              <a:pPr/>
              <a:t>36</a:t>
            </a:fld>
            <a:endParaRPr lang="en-US" dirty="0">
              <a:solidFill>
                <a:prstClr val="white"/>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850" y="2275368"/>
            <a:ext cx="4094873" cy="348887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78374" t="42427" b="29635"/>
          <a:stretch/>
        </p:blipFill>
        <p:spPr>
          <a:xfrm>
            <a:off x="7657209" y="3539067"/>
            <a:ext cx="1176866" cy="1295400"/>
          </a:xfrm>
          <a:prstGeom prst="rect">
            <a:avLst/>
          </a:prstGeom>
        </p:spPr>
      </p:pic>
      <p:sp>
        <p:nvSpPr>
          <p:cNvPr id="11" name="Folded Corner 10"/>
          <p:cNvSpPr/>
          <p:nvPr/>
        </p:nvSpPr>
        <p:spPr>
          <a:xfrm>
            <a:off x="8001000" y="592657"/>
            <a:ext cx="854242" cy="820252"/>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Pg</a:t>
            </a:r>
            <a:r>
              <a:rPr lang="en-US" dirty="0" smtClean="0">
                <a:solidFill>
                  <a:schemeClr val="tx1"/>
                </a:solidFill>
              </a:rPr>
              <a:t>. 30</a:t>
            </a:r>
            <a:endParaRPr lang="en-US" dirty="0">
              <a:solidFill>
                <a:schemeClr val="tx1"/>
              </a:solidFill>
            </a:endParaRPr>
          </a:p>
        </p:txBody>
      </p:sp>
    </p:spTree>
    <p:custDataLst>
      <p:tags r:id="rId1"/>
    </p:custDataLst>
    <p:extLst>
      <p:ext uri="{BB962C8B-B14F-4D97-AF65-F5344CB8AC3E}">
        <p14:creationId xmlns:p14="http://schemas.microsoft.com/office/powerpoint/2010/main" val="2193154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6" y="365760"/>
            <a:ext cx="8055864" cy="1325880"/>
          </a:xfrm>
        </p:spPr>
        <p:txBody>
          <a:bodyPr>
            <a:noAutofit/>
          </a:bodyPr>
          <a:lstStyle/>
          <a:p>
            <a:r>
              <a:rPr lang="en-US" sz="3200" dirty="0"/>
              <a:t>Beginning of Year Goal Setting Conference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2652994"/>
              </p:ext>
            </p:extLst>
          </p:nvPr>
        </p:nvGraphicFramePr>
        <p:xfrm>
          <a:off x="562302" y="1477417"/>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Elbow Connector 5"/>
          <p:cNvCxnSpPr/>
          <p:nvPr/>
        </p:nvCxnSpPr>
        <p:spPr>
          <a:xfrm rot="10800000" flipV="1">
            <a:off x="1362074" y="5604638"/>
            <a:ext cx="6629400" cy="304801"/>
          </a:xfrm>
          <a:prstGeom prst="bentConnector3">
            <a:avLst>
              <a:gd name="adj1" fmla="val 50000"/>
            </a:avLst>
          </a:prstGeom>
          <a:ln w="28575">
            <a:tailEnd type="arrow"/>
          </a:ln>
        </p:spPr>
        <p:style>
          <a:lnRef idx="2">
            <a:schemeClr val="accent6"/>
          </a:lnRef>
          <a:fillRef idx="0">
            <a:schemeClr val="accent6"/>
          </a:fillRef>
          <a:effectRef idx="1">
            <a:schemeClr val="accent6"/>
          </a:effectRef>
          <a:fontRef idx="minor">
            <a:schemeClr val="tx1"/>
          </a:fontRef>
        </p:style>
      </p:cxnSp>
      <p:cxnSp>
        <p:nvCxnSpPr>
          <p:cNvPr id="9" name="Straight Arrow Connector 8"/>
          <p:cNvCxnSpPr/>
          <p:nvPr/>
        </p:nvCxnSpPr>
        <p:spPr>
          <a:xfrm flipH="1" flipV="1">
            <a:off x="1362073" y="4078014"/>
            <a:ext cx="9527" cy="1679026"/>
          </a:xfrm>
          <a:prstGeom prst="straightConnector1">
            <a:avLst/>
          </a:prstGeom>
          <a:ln w="28575">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a:xfrm>
            <a:off x="8001000" y="5080765"/>
            <a:ext cx="0" cy="457200"/>
          </a:xfrm>
          <a:prstGeom prst="straightConnector1">
            <a:avLst/>
          </a:prstGeom>
          <a:ln w="28575">
            <a:tailEnd type="arrow"/>
          </a:ln>
        </p:spPr>
        <p:style>
          <a:lnRef idx="2">
            <a:schemeClr val="accent6"/>
          </a:lnRef>
          <a:fillRef idx="0">
            <a:schemeClr val="accent6"/>
          </a:fillRef>
          <a:effectRef idx="1">
            <a:schemeClr val="accent6"/>
          </a:effectRef>
          <a:fontRef idx="minor">
            <a:schemeClr val="tx1"/>
          </a:fontRef>
        </p:style>
      </p:cxnSp>
      <p:sp>
        <p:nvSpPr>
          <p:cNvPr id="3" name="Slide Number Placeholder 2"/>
          <p:cNvSpPr>
            <a:spLocks noGrp="1"/>
          </p:cNvSpPr>
          <p:nvPr>
            <p:ph type="sldNum" sz="quarter" idx="12"/>
          </p:nvPr>
        </p:nvSpPr>
        <p:spPr/>
        <p:txBody>
          <a:bodyPr/>
          <a:lstStyle/>
          <a:p>
            <a:fld id="{0513249A-F696-2744-910E-8913A9D32EC7}" type="slidenum">
              <a:rPr lang="en-US" smtClean="0">
                <a:solidFill>
                  <a:prstClr val="white"/>
                </a:solidFill>
              </a:rPr>
              <a:pPr/>
              <a:t>37</a:t>
            </a:fld>
            <a:endParaRPr lang="en-US" dirty="0">
              <a:solidFill>
                <a:prstClr val="white"/>
              </a:solidFill>
            </a:endParaRPr>
          </a:p>
        </p:txBody>
      </p:sp>
    </p:spTree>
    <p:custDataLst>
      <p:tags r:id="rId1"/>
    </p:custDataLst>
    <p:extLst>
      <p:ext uri="{BB962C8B-B14F-4D97-AF65-F5344CB8AC3E}">
        <p14:creationId xmlns:p14="http://schemas.microsoft.com/office/powerpoint/2010/main" val="3237954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Step 4:  Site Visits</a:t>
            </a:r>
            <a:br>
              <a:rPr lang="en-US" dirty="0"/>
            </a:br>
            <a:r>
              <a:rPr lang="en-US" sz="4000" dirty="0"/>
              <a:t>Informal Assessment (On-going)</a:t>
            </a:r>
            <a:r>
              <a:rPr lang="en-US" dirty="0"/>
              <a:t/>
            </a:r>
            <a:br>
              <a:rPr lang="en-US" dirty="0"/>
            </a:br>
            <a:r>
              <a:rPr lang="en-US" dirty="0"/>
              <a:t>		 </a:t>
            </a:r>
          </a:p>
        </p:txBody>
      </p:sp>
      <p:sp>
        <p:nvSpPr>
          <p:cNvPr id="3" name="Content Placeholder 2"/>
          <p:cNvSpPr>
            <a:spLocks noGrp="1"/>
          </p:cNvSpPr>
          <p:nvPr>
            <p:ph sz="half" idx="2"/>
          </p:nvPr>
        </p:nvSpPr>
        <p:spPr/>
        <p:txBody>
          <a:bodyPr/>
          <a:lstStyle/>
          <a:p>
            <a:pPr marL="0" indent="0">
              <a:buNone/>
            </a:pPr>
            <a:r>
              <a:rPr lang="en-US" dirty="0"/>
              <a:t>             </a:t>
            </a:r>
          </a:p>
        </p:txBody>
      </p:sp>
      <p:sp>
        <p:nvSpPr>
          <p:cNvPr id="4" name="Slide Number Placeholder 3"/>
          <p:cNvSpPr>
            <a:spLocks noGrp="1"/>
          </p:cNvSpPr>
          <p:nvPr>
            <p:ph type="sldNum" sz="quarter" idx="12"/>
          </p:nvPr>
        </p:nvSpPr>
        <p:spPr/>
        <p:txBody>
          <a:bodyPr/>
          <a:lstStyle/>
          <a:p>
            <a:fld id="{0513249A-F696-2744-910E-8913A9D32EC7}" type="slidenum">
              <a:rPr lang="en-US" smtClean="0"/>
              <a:t>38</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851" y="2066280"/>
            <a:ext cx="4200797" cy="3762724"/>
          </a:xfrm>
          <a:prstGeom prst="rect">
            <a:avLst/>
          </a:prstGeom>
        </p:spPr>
      </p:pic>
      <p:sp>
        <p:nvSpPr>
          <p:cNvPr id="7" name="Rectangle 6"/>
          <p:cNvSpPr/>
          <p:nvPr/>
        </p:nvSpPr>
        <p:spPr>
          <a:xfrm>
            <a:off x="628650" y="2293134"/>
            <a:ext cx="3685903" cy="3416320"/>
          </a:xfrm>
          <a:prstGeom prst="rect">
            <a:avLst/>
          </a:prstGeom>
        </p:spPr>
        <p:txBody>
          <a:bodyPr wrap="square">
            <a:spAutoFit/>
          </a:bodyPr>
          <a:lstStyle/>
          <a:p>
            <a:r>
              <a:rPr lang="en-US" sz="2400" dirty="0"/>
              <a:t>Take a few minutes to review the Participant Manual for information on the fourth step in T-PESS process: </a:t>
            </a:r>
            <a:r>
              <a:rPr lang="en-US" sz="2400" b="1" i="1" dirty="0"/>
              <a:t>Site Visits and Informal Assessment.</a:t>
            </a:r>
          </a:p>
          <a:p>
            <a:endParaRPr lang="en-US" sz="2400" b="1" dirty="0"/>
          </a:p>
          <a:p>
            <a:r>
              <a:rPr lang="en-US" sz="2400" dirty="0"/>
              <a:t>Make note of new information and questions.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8973" y="4431961"/>
            <a:ext cx="1123950" cy="1114425"/>
          </a:xfrm>
          <a:prstGeom prst="rect">
            <a:avLst/>
          </a:prstGeom>
        </p:spPr>
      </p:pic>
      <p:sp>
        <p:nvSpPr>
          <p:cNvPr id="11" name="Folded Corner 10"/>
          <p:cNvSpPr/>
          <p:nvPr/>
        </p:nvSpPr>
        <p:spPr>
          <a:xfrm>
            <a:off x="8001000" y="592657"/>
            <a:ext cx="854242" cy="820252"/>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Pg</a:t>
            </a:r>
            <a:r>
              <a:rPr lang="en-US" dirty="0" smtClean="0">
                <a:solidFill>
                  <a:schemeClr val="tx1"/>
                </a:solidFill>
              </a:rPr>
              <a:t>. 30</a:t>
            </a:r>
            <a:endParaRPr lang="en-US" dirty="0">
              <a:solidFill>
                <a:schemeClr val="tx1"/>
              </a:solidFill>
            </a:endParaRPr>
          </a:p>
        </p:txBody>
      </p:sp>
    </p:spTree>
    <p:custDataLst>
      <p:tags r:id="rId1"/>
    </p:custDataLst>
    <p:extLst>
      <p:ext uri="{BB962C8B-B14F-4D97-AF65-F5344CB8AC3E}">
        <p14:creationId xmlns:p14="http://schemas.microsoft.com/office/powerpoint/2010/main" val="1250869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Mid-Year Conference</a:t>
            </a:r>
          </a:p>
        </p:txBody>
      </p:sp>
      <p:sp>
        <p:nvSpPr>
          <p:cNvPr id="4" name="Slide Number Placeholder 3"/>
          <p:cNvSpPr>
            <a:spLocks noGrp="1"/>
          </p:cNvSpPr>
          <p:nvPr>
            <p:ph type="sldNum" sz="quarter" idx="12"/>
          </p:nvPr>
        </p:nvSpPr>
        <p:spPr/>
        <p:txBody>
          <a:bodyPr/>
          <a:lstStyle/>
          <a:p>
            <a:fld id="{0513249A-F696-2744-910E-8913A9D32EC7}" type="slidenum">
              <a:rPr lang="en-US" smtClean="0"/>
              <a:t>39</a:t>
            </a:fld>
            <a:endParaRPr lang="en-US" dirty="0"/>
          </a:p>
        </p:txBody>
      </p:sp>
      <p:sp>
        <p:nvSpPr>
          <p:cNvPr id="9" name="Rectangle 8"/>
          <p:cNvSpPr/>
          <p:nvPr/>
        </p:nvSpPr>
        <p:spPr>
          <a:xfrm>
            <a:off x="628650" y="2217737"/>
            <a:ext cx="4000500" cy="4524315"/>
          </a:xfrm>
          <a:prstGeom prst="rect">
            <a:avLst/>
          </a:prstGeom>
        </p:spPr>
        <p:txBody>
          <a:bodyPr wrap="square">
            <a:spAutoFit/>
          </a:bodyPr>
          <a:lstStyle/>
          <a:p>
            <a:r>
              <a:rPr lang="en-US" sz="2400" dirty="0"/>
              <a:t>Take a few minutes to review the Participant Manual for information on the fifth step in the T-PESS process: </a:t>
            </a:r>
            <a:r>
              <a:rPr lang="en-US" sz="2400" b="1" i="1" dirty="0"/>
              <a:t>Mid-Year Conference.</a:t>
            </a:r>
          </a:p>
          <a:p>
            <a:endParaRPr lang="en-US" sz="2400" b="1" dirty="0"/>
          </a:p>
          <a:p>
            <a:r>
              <a:rPr lang="en-US" sz="2400" dirty="0"/>
              <a:t>Make note of new information and questions. </a:t>
            </a:r>
          </a:p>
          <a:p>
            <a:endParaRPr lang="en-US" sz="2400" dirty="0"/>
          </a:p>
          <a:p>
            <a:r>
              <a:rPr lang="en-US" sz="2400" b="1" dirty="0">
                <a:solidFill>
                  <a:srgbClr val="0070C0"/>
                </a:solidFill>
              </a:rPr>
              <a:t>Mid-Year Conference Video Available on TPESS.org</a:t>
            </a:r>
          </a:p>
          <a:p>
            <a:endParaRPr lang="en-US" sz="2400" dirty="0"/>
          </a:p>
        </p:txBody>
      </p:sp>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29149" y="1825626"/>
            <a:ext cx="4167215" cy="3439100"/>
          </a:xfrm>
          <a:prstGeom prst="rect">
            <a:avLst/>
          </a:prstGeom>
        </p:spPr>
      </p:pic>
      <p:pic>
        <p:nvPicPr>
          <p:cNvPr id="8" name="Content Placeholder 9"/>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9906" t="72365" r="58484" b="-1"/>
          <a:stretch/>
        </p:blipFill>
        <p:spPr>
          <a:xfrm>
            <a:off x="5354781" y="4246418"/>
            <a:ext cx="1260765" cy="1330610"/>
          </a:xfrm>
          <a:prstGeom prst="rect">
            <a:avLst/>
          </a:prstGeom>
        </p:spPr>
      </p:pic>
      <p:sp>
        <p:nvSpPr>
          <p:cNvPr id="12" name="Folded Corner 11"/>
          <p:cNvSpPr/>
          <p:nvPr/>
        </p:nvSpPr>
        <p:spPr>
          <a:xfrm>
            <a:off x="8216279" y="1198974"/>
            <a:ext cx="854242" cy="820252"/>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Pg</a:t>
            </a:r>
            <a:r>
              <a:rPr lang="en-US" dirty="0" smtClean="0">
                <a:solidFill>
                  <a:schemeClr val="tx1"/>
                </a:solidFill>
              </a:rPr>
              <a:t>. </a:t>
            </a:r>
            <a:r>
              <a:rPr lang="en-US" dirty="0" smtClean="0">
                <a:solidFill>
                  <a:schemeClr val="tx1"/>
                </a:solidFill>
              </a:rPr>
              <a:t>31</a:t>
            </a:r>
            <a:endParaRPr lang="en-US" dirty="0">
              <a:solidFill>
                <a:schemeClr val="tx1"/>
              </a:solidFill>
            </a:endParaRPr>
          </a:p>
        </p:txBody>
      </p:sp>
    </p:spTree>
    <p:custDataLst>
      <p:tags r:id="rId1"/>
    </p:custDataLst>
    <p:extLst>
      <p:ext uri="{BB962C8B-B14F-4D97-AF65-F5344CB8AC3E}">
        <p14:creationId xmlns:p14="http://schemas.microsoft.com/office/powerpoint/2010/main" val="73148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84274"/>
          </a:xfrm>
        </p:spPr>
        <p:txBody>
          <a:bodyPr>
            <a:normAutofit fontScale="90000"/>
          </a:bodyPr>
          <a:lstStyle/>
          <a:p>
            <a:r>
              <a:rPr lang="en-US" dirty="0"/>
              <a:t>T-PESS </a:t>
            </a:r>
            <a:br>
              <a:rPr lang="en-US" dirty="0"/>
            </a:br>
            <a:r>
              <a:rPr lang="en-US" dirty="0"/>
              <a:t>Steering Committee Priorities</a:t>
            </a:r>
          </a:p>
        </p:txBody>
      </p:sp>
      <p:graphicFrame>
        <p:nvGraphicFramePr>
          <p:cNvPr id="4" name="Diagram 3"/>
          <p:cNvGraphicFramePr/>
          <p:nvPr>
            <p:extLst>
              <p:ext uri="{D42A27DB-BD31-4B8C-83A1-F6EECF244321}">
                <p14:modId xmlns:p14="http://schemas.microsoft.com/office/powerpoint/2010/main" val="2674300955"/>
              </p:ext>
            </p:extLst>
          </p:nvPr>
        </p:nvGraphicFramePr>
        <p:xfrm>
          <a:off x="1752600" y="1600200"/>
          <a:ext cx="5715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5257800" y="5715000"/>
            <a:ext cx="3788473" cy="307777"/>
          </a:xfrm>
          <a:prstGeom prst="rect">
            <a:avLst/>
          </a:prstGeom>
          <a:noFill/>
        </p:spPr>
        <p:txBody>
          <a:bodyPr wrap="none" rtlCol="0">
            <a:spAutoFit/>
          </a:bodyPr>
          <a:lstStyle/>
          <a:p>
            <a:r>
              <a:rPr lang="en-US" sz="1400" dirty="0"/>
              <a:t>Texas Principal Steering Committee, March 2014</a:t>
            </a:r>
          </a:p>
        </p:txBody>
      </p:sp>
      <p:sp>
        <p:nvSpPr>
          <p:cNvPr id="9" name="Slide Number Placeholder 8"/>
          <p:cNvSpPr>
            <a:spLocks noGrp="1"/>
          </p:cNvSpPr>
          <p:nvPr>
            <p:ph type="sldNum" sz="quarter" idx="12"/>
          </p:nvPr>
        </p:nvSpPr>
        <p:spPr/>
        <p:txBody>
          <a:bodyPr/>
          <a:lstStyle/>
          <a:p>
            <a:fld id="{0513249A-F696-2744-910E-8913A9D32EC7}" type="slidenum">
              <a:rPr lang="en-US" smtClean="0"/>
              <a:t>4</a:t>
            </a:fld>
            <a:endParaRPr lang="en-US" dirty="0"/>
          </a:p>
        </p:txBody>
      </p:sp>
    </p:spTree>
    <p:custDataLst>
      <p:tags r:id="rId1"/>
    </p:custDataLst>
    <p:extLst>
      <p:ext uri="{BB962C8B-B14F-4D97-AF65-F5344CB8AC3E}">
        <p14:creationId xmlns:p14="http://schemas.microsoft.com/office/powerpoint/2010/main" val="96091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C9813D0-7F30-4766-AB78-C7F2D9D5310B}"/>
                                            </p:graphicEl>
                                          </p:spTgt>
                                        </p:tgtEl>
                                        <p:attrNameLst>
                                          <p:attrName>style.visibility</p:attrName>
                                        </p:attrNameLst>
                                      </p:cBhvr>
                                      <p:to>
                                        <p:strVal val="visible"/>
                                      </p:to>
                                    </p:set>
                                    <p:animEffect transition="in" filter="fade">
                                      <p:cBhvr>
                                        <p:cTn id="7" dur="500"/>
                                        <p:tgtEl>
                                          <p:spTgt spid="4">
                                            <p:graphicEl>
                                              <a:dgm id="{DC9813D0-7F30-4766-AB78-C7F2D9D5310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086A8C5-913D-441A-A97B-010CD219471A}"/>
                                            </p:graphicEl>
                                          </p:spTgt>
                                        </p:tgtEl>
                                        <p:attrNameLst>
                                          <p:attrName>style.visibility</p:attrName>
                                        </p:attrNameLst>
                                      </p:cBhvr>
                                      <p:to>
                                        <p:strVal val="visible"/>
                                      </p:to>
                                    </p:set>
                                    <p:animEffect transition="in" filter="fade">
                                      <p:cBhvr>
                                        <p:cTn id="10" dur="500"/>
                                        <p:tgtEl>
                                          <p:spTgt spid="4">
                                            <p:graphicEl>
                                              <a:dgm id="{D086A8C5-913D-441A-A97B-010CD219471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AB9CABF5-0D11-40D5-8F3D-AB6064DA871E}"/>
                                            </p:graphicEl>
                                          </p:spTgt>
                                        </p:tgtEl>
                                        <p:attrNameLst>
                                          <p:attrName>style.visibility</p:attrName>
                                        </p:attrNameLst>
                                      </p:cBhvr>
                                      <p:to>
                                        <p:strVal val="visible"/>
                                      </p:to>
                                    </p:set>
                                    <p:animEffect transition="in" filter="fade">
                                      <p:cBhvr>
                                        <p:cTn id="15" dur="500"/>
                                        <p:tgtEl>
                                          <p:spTgt spid="4">
                                            <p:graphicEl>
                                              <a:dgm id="{AB9CABF5-0D11-40D5-8F3D-AB6064DA871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C36E293C-AED6-47EB-B2D1-E8010853E61F}"/>
                                            </p:graphicEl>
                                          </p:spTgt>
                                        </p:tgtEl>
                                        <p:attrNameLst>
                                          <p:attrName>style.visibility</p:attrName>
                                        </p:attrNameLst>
                                      </p:cBhvr>
                                      <p:to>
                                        <p:strVal val="visible"/>
                                      </p:to>
                                    </p:set>
                                    <p:animEffect transition="in" filter="fade">
                                      <p:cBhvr>
                                        <p:cTn id="18" dur="500"/>
                                        <p:tgtEl>
                                          <p:spTgt spid="4">
                                            <p:graphicEl>
                                              <a:dgm id="{C36E293C-AED6-47EB-B2D1-E8010853E61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954F39CD-E653-430D-91D6-E555DCB4CF66}"/>
                                            </p:graphicEl>
                                          </p:spTgt>
                                        </p:tgtEl>
                                        <p:attrNameLst>
                                          <p:attrName>style.visibility</p:attrName>
                                        </p:attrNameLst>
                                      </p:cBhvr>
                                      <p:to>
                                        <p:strVal val="visible"/>
                                      </p:to>
                                    </p:set>
                                    <p:animEffect transition="in" filter="fade">
                                      <p:cBhvr>
                                        <p:cTn id="23" dur="500"/>
                                        <p:tgtEl>
                                          <p:spTgt spid="4">
                                            <p:graphicEl>
                                              <a:dgm id="{954F39CD-E653-430D-91D6-E555DCB4CF6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ADD10705-236A-41C2-8A1D-61B55D841B73}"/>
                                            </p:graphicEl>
                                          </p:spTgt>
                                        </p:tgtEl>
                                        <p:attrNameLst>
                                          <p:attrName>style.visibility</p:attrName>
                                        </p:attrNameLst>
                                      </p:cBhvr>
                                      <p:to>
                                        <p:strVal val="visible"/>
                                      </p:to>
                                    </p:set>
                                    <p:animEffect transition="in" filter="fade">
                                      <p:cBhvr>
                                        <p:cTn id="26" dur="500"/>
                                        <p:tgtEl>
                                          <p:spTgt spid="4">
                                            <p:graphicEl>
                                              <a:dgm id="{ADD10705-236A-41C2-8A1D-61B55D841B7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F270A096-59DF-414D-AB51-802EAA4DF293}"/>
                                            </p:graphicEl>
                                          </p:spTgt>
                                        </p:tgtEl>
                                        <p:attrNameLst>
                                          <p:attrName>style.visibility</p:attrName>
                                        </p:attrNameLst>
                                      </p:cBhvr>
                                      <p:to>
                                        <p:strVal val="visible"/>
                                      </p:to>
                                    </p:set>
                                    <p:animEffect transition="in" filter="fade">
                                      <p:cBhvr>
                                        <p:cTn id="31" dur="500"/>
                                        <p:tgtEl>
                                          <p:spTgt spid="4">
                                            <p:graphicEl>
                                              <a:dgm id="{F270A096-59DF-414D-AB51-802EAA4DF293}"/>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4A549401-9334-4333-8730-8DA63F251689}"/>
                                            </p:graphicEl>
                                          </p:spTgt>
                                        </p:tgtEl>
                                        <p:attrNameLst>
                                          <p:attrName>style.visibility</p:attrName>
                                        </p:attrNameLst>
                                      </p:cBhvr>
                                      <p:to>
                                        <p:strVal val="visible"/>
                                      </p:to>
                                    </p:set>
                                    <p:animEffect transition="in" filter="fade">
                                      <p:cBhvr>
                                        <p:cTn id="34" dur="500"/>
                                        <p:tgtEl>
                                          <p:spTgt spid="4">
                                            <p:graphicEl>
                                              <a:dgm id="{4A549401-9334-4333-8730-8DA63F25168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Mid-Year Conference </a:t>
            </a:r>
          </a:p>
        </p:txBody>
      </p:sp>
      <p:sp>
        <p:nvSpPr>
          <p:cNvPr id="4" name="Slide Number Placeholder 3"/>
          <p:cNvSpPr>
            <a:spLocks noGrp="1"/>
          </p:cNvSpPr>
          <p:nvPr>
            <p:ph type="sldNum" sz="quarter" idx="12"/>
          </p:nvPr>
        </p:nvSpPr>
        <p:spPr/>
        <p:txBody>
          <a:bodyPr/>
          <a:lstStyle/>
          <a:p>
            <a:fld id="{0513249A-F696-2744-910E-8913A9D32EC7}" type="slidenum">
              <a:rPr lang="en-US" smtClean="0">
                <a:solidFill>
                  <a:prstClr val="white"/>
                </a:solidFill>
              </a:rPr>
              <a:pPr/>
              <a:t>40</a:t>
            </a:fld>
            <a:endParaRPr lang="en-US" dirty="0">
              <a:solidFill>
                <a:prstClr val="white"/>
              </a:solidFill>
            </a:endParaRPr>
          </a:p>
        </p:txBody>
      </p:sp>
      <p:graphicFrame>
        <p:nvGraphicFramePr>
          <p:cNvPr id="3" name="Content Placeholder 3"/>
          <p:cNvGraphicFramePr>
            <a:graphicFrameLocks/>
          </p:cNvGraphicFramePr>
          <p:nvPr>
            <p:extLst/>
          </p:nvPr>
        </p:nvGraphicFramePr>
        <p:xfrm>
          <a:off x="304800" y="1665885"/>
          <a:ext cx="8686800" cy="4876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05654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Mid-Year Progress Form</a:t>
            </a:r>
          </a:p>
        </p:txBody>
      </p:sp>
      <p:sp>
        <p:nvSpPr>
          <p:cNvPr id="11" name="Content Placeholder 10"/>
          <p:cNvSpPr>
            <a:spLocks noGrp="1"/>
          </p:cNvSpPr>
          <p:nvPr>
            <p:ph idx="1"/>
          </p:nvPr>
        </p:nvSpPr>
        <p:spPr/>
        <p:txBody>
          <a:bodyPr/>
          <a:lstStyle/>
          <a:p>
            <a:pPr marL="0" indent="0">
              <a:buNone/>
            </a:pPr>
            <a:r>
              <a:rPr lang="en-US" dirty="0"/>
              <a:t>          </a:t>
            </a:r>
          </a:p>
        </p:txBody>
      </p:sp>
      <p:sp>
        <p:nvSpPr>
          <p:cNvPr id="2" name="Slide Number Placeholder 1"/>
          <p:cNvSpPr>
            <a:spLocks noGrp="1"/>
          </p:cNvSpPr>
          <p:nvPr>
            <p:ph type="sldNum" sz="quarter" idx="12"/>
          </p:nvPr>
        </p:nvSpPr>
        <p:spPr/>
        <p:txBody>
          <a:bodyPr/>
          <a:lstStyle/>
          <a:p>
            <a:fld id="{0513249A-F696-2744-910E-8913A9D32EC7}" type="slidenum">
              <a:rPr lang="en-US" smtClean="0">
                <a:solidFill>
                  <a:prstClr val="white"/>
                </a:solidFill>
              </a:rPr>
              <a:pPr/>
              <a:t>41</a:t>
            </a:fld>
            <a:endParaRPr lang="en-US" dirty="0">
              <a:solidFill>
                <a:prstClr val="white"/>
              </a:solidFill>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9841"/>
          <a:stretch/>
        </p:blipFill>
        <p:spPr>
          <a:xfrm>
            <a:off x="2689810" y="1745080"/>
            <a:ext cx="3764379" cy="439212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003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  Collect Evidence</a:t>
            </a:r>
            <a:br>
              <a:rPr lang="en-US" dirty="0"/>
            </a:br>
            <a:r>
              <a:rPr lang="en-US" dirty="0"/>
              <a:t>&amp; Artifacts </a:t>
            </a:r>
            <a:r>
              <a:rPr lang="en-US" sz="3200" dirty="0"/>
              <a:t>(On-going)</a:t>
            </a:r>
            <a:endParaRPr lang="en-US" dirty="0"/>
          </a:p>
        </p:txBody>
      </p:sp>
      <p:sp>
        <p:nvSpPr>
          <p:cNvPr id="4" name="Slide Number Placeholder 3"/>
          <p:cNvSpPr>
            <a:spLocks noGrp="1"/>
          </p:cNvSpPr>
          <p:nvPr>
            <p:ph type="sldNum" sz="quarter" idx="12"/>
          </p:nvPr>
        </p:nvSpPr>
        <p:spPr/>
        <p:txBody>
          <a:bodyPr/>
          <a:lstStyle/>
          <a:p>
            <a:fld id="{0513249A-F696-2744-910E-8913A9D32EC7}" type="slidenum">
              <a:rPr lang="en-US" smtClean="0"/>
              <a:t>42</a:t>
            </a:fld>
            <a:endParaRPr lang="en-US" dirty="0"/>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29150" y="2108467"/>
            <a:ext cx="3886200" cy="3583659"/>
          </a:xfrm>
          <a:prstGeom prst="rect">
            <a:avLst/>
          </a:prstGeom>
        </p:spPr>
      </p:pic>
      <p:sp>
        <p:nvSpPr>
          <p:cNvPr id="8" name="Rectangle 7"/>
          <p:cNvSpPr/>
          <p:nvPr/>
        </p:nvSpPr>
        <p:spPr>
          <a:xfrm>
            <a:off x="628650" y="2108467"/>
            <a:ext cx="3709434" cy="3416320"/>
          </a:xfrm>
          <a:prstGeom prst="rect">
            <a:avLst/>
          </a:prstGeom>
        </p:spPr>
        <p:txBody>
          <a:bodyPr wrap="square">
            <a:spAutoFit/>
          </a:bodyPr>
          <a:lstStyle/>
          <a:p>
            <a:r>
              <a:rPr lang="en-US" sz="2400" dirty="0"/>
              <a:t>Take a few minutes to review the Participant Manual for information on the sixth step in T-PESS process: </a:t>
            </a:r>
            <a:r>
              <a:rPr lang="en-US" sz="2400" b="1" i="1" dirty="0"/>
              <a:t>Collection of Evidence and Artifacts</a:t>
            </a:r>
            <a:r>
              <a:rPr lang="en-US" sz="2400" b="1" dirty="0"/>
              <a:t>.</a:t>
            </a:r>
          </a:p>
          <a:p>
            <a:endParaRPr lang="en-US" sz="2400" b="1" dirty="0"/>
          </a:p>
          <a:p>
            <a:r>
              <a:rPr lang="en-US" sz="2400" dirty="0"/>
              <a:t>Make note of new information and questions. </a:t>
            </a:r>
          </a:p>
        </p:txBody>
      </p:sp>
      <p:sp>
        <p:nvSpPr>
          <p:cNvPr id="9" name="Folded Corner 8"/>
          <p:cNvSpPr/>
          <p:nvPr/>
        </p:nvSpPr>
        <p:spPr>
          <a:xfrm>
            <a:off x="7979229" y="617564"/>
            <a:ext cx="831493" cy="820950"/>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000000"/>
                </a:solidFill>
              </a:rPr>
              <a:t>Pg</a:t>
            </a:r>
            <a:r>
              <a:rPr lang="en-US" dirty="0">
                <a:solidFill>
                  <a:srgbClr val="000000"/>
                </a:solidFill>
              </a:rPr>
              <a:t>. </a:t>
            </a:r>
            <a:r>
              <a:rPr lang="en-US" dirty="0" smtClean="0">
                <a:solidFill>
                  <a:srgbClr val="000000"/>
                </a:solidFill>
              </a:rPr>
              <a:t>32</a:t>
            </a:r>
            <a:endParaRPr lang="en-US" dirty="0">
              <a:solidFill>
                <a:srgbClr val="000000"/>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5662" y="3259414"/>
            <a:ext cx="1123950" cy="1114425"/>
          </a:xfrm>
          <a:prstGeom prst="rect">
            <a:avLst/>
          </a:prstGeom>
        </p:spPr>
      </p:pic>
    </p:spTree>
    <p:custDataLst>
      <p:tags r:id="rId1"/>
    </p:custDataLst>
    <p:extLst>
      <p:ext uri="{BB962C8B-B14F-4D97-AF65-F5344CB8AC3E}">
        <p14:creationId xmlns:p14="http://schemas.microsoft.com/office/powerpoint/2010/main" val="485267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Artifacts and Evidence for EOY </a:t>
            </a:r>
          </a:p>
        </p:txBody>
      </p:sp>
      <p:sp>
        <p:nvSpPr>
          <p:cNvPr id="3" name="Content Placeholder 2"/>
          <p:cNvSpPr>
            <a:spLocks noGrp="1"/>
          </p:cNvSpPr>
          <p:nvPr>
            <p:ph idx="1"/>
          </p:nvPr>
        </p:nvSpPr>
        <p:spPr/>
        <p:txBody>
          <a:bodyPr>
            <a:normAutofit/>
          </a:bodyPr>
          <a:lstStyle/>
          <a:p>
            <a:pPr marL="0" indent="0">
              <a:buNone/>
            </a:pPr>
            <a:endParaRPr lang="en-US" sz="2400" dirty="0"/>
          </a:p>
          <a:p>
            <a:pPr marL="0" indent="0">
              <a:buNone/>
            </a:pPr>
            <a:r>
              <a:rPr lang="en-US" sz="2400" dirty="0"/>
              <a:t>The principal synthesizes data gathered throughout the year to provide a summary that best demonstrates the progress made related to the goals set. </a:t>
            </a:r>
          </a:p>
          <a:p>
            <a:pPr marL="0" indent="0">
              <a:buNone/>
            </a:pPr>
            <a:endParaRPr lang="en-US" sz="2400" dirty="0"/>
          </a:p>
          <a:p>
            <a:pPr marL="0" indent="0">
              <a:buNone/>
            </a:pPr>
            <a:r>
              <a:rPr lang="en-US" sz="2400" dirty="0"/>
              <a:t>A brief summary is provided to the appraiser in advance of the End-of-year Performance Discussion.</a:t>
            </a:r>
          </a:p>
          <a:p>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0513249A-F696-2744-910E-8913A9D32EC7}" type="slidenum">
              <a:rPr lang="en-US" smtClean="0">
                <a:solidFill>
                  <a:prstClr val="white"/>
                </a:solidFill>
              </a:rPr>
              <a:pPr/>
              <a:t>43</a:t>
            </a:fld>
            <a:endParaRPr lang="en-US" dirty="0">
              <a:solidFill>
                <a:prstClr val="white"/>
              </a:solidFill>
            </a:endParaRPr>
          </a:p>
        </p:txBody>
      </p:sp>
    </p:spTree>
    <p:custDataLst>
      <p:tags r:id="rId1"/>
    </p:custDataLst>
    <p:extLst>
      <p:ext uri="{BB962C8B-B14F-4D97-AF65-F5344CB8AC3E}">
        <p14:creationId xmlns:p14="http://schemas.microsoft.com/office/powerpoint/2010/main" val="22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7: End-of-Year</a:t>
            </a:r>
            <a:br>
              <a:rPr lang="en-US" dirty="0"/>
            </a:br>
            <a:r>
              <a:rPr lang="en-US" dirty="0"/>
              <a:t>Conference &amp; Goal Setting</a:t>
            </a:r>
          </a:p>
        </p:txBody>
      </p:sp>
      <p:sp>
        <p:nvSpPr>
          <p:cNvPr id="4" name="Slide Number Placeholder 3"/>
          <p:cNvSpPr>
            <a:spLocks noGrp="1"/>
          </p:cNvSpPr>
          <p:nvPr>
            <p:ph type="sldNum" sz="quarter" idx="12"/>
          </p:nvPr>
        </p:nvSpPr>
        <p:spPr/>
        <p:txBody>
          <a:bodyPr/>
          <a:lstStyle/>
          <a:p>
            <a:fld id="{0513249A-F696-2744-910E-8913A9D32EC7}" type="slidenum">
              <a:rPr lang="en-US" smtClean="0"/>
              <a:t>44</a:t>
            </a:fld>
            <a:endParaRPr lang="en-US" dirty="0"/>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183789" y="1919756"/>
            <a:ext cx="4548322" cy="3875223"/>
          </a:xfrm>
          <a:prstGeom prst="rect">
            <a:avLst/>
          </a:prstGeom>
        </p:spPr>
      </p:pic>
      <p:sp>
        <p:nvSpPr>
          <p:cNvPr id="5" name="Rectangle 4"/>
          <p:cNvSpPr/>
          <p:nvPr/>
        </p:nvSpPr>
        <p:spPr>
          <a:xfrm>
            <a:off x="628650" y="2105248"/>
            <a:ext cx="3751964" cy="3416320"/>
          </a:xfrm>
          <a:prstGeom prst="rect">
            <a:avLst/>
          </a:prstGeom>
        </p:spPr>
        <p:txBody>
          <a:bodyPr wrap="square">
            <a:spAutoFit/>
          </a:bodyPr>
          <a:lstStyle/>
          <a:p>
            <a:r>
              <a:rPr lang="en-US" sz="2400" dirty="0"/>
              <a:t>Take a few minutes to review the Participant Manual for information on the seventh step in T-PESS process: </a:t>
            </a:r>
            <a:r>
              <a:rPr lang="en-US" sz="2400" b="1" i="1" dirty="0"/>
              <a:t>End-of-Year Conference.</a:t>
            </a:r>
          </a:p>
          <a:p>
            <a:endParaRPr lang="en-US" sz="2400" b="1" dirty="0"/>
          </a:p>
          <a:p>
            <a:r>
              <a:rPr lang="en-US" sz="2400" dirty="0"/>
              <a:t>Make note of new information and questions</a:t>
            </a:r>
            <a:r>
              <a:rPr lang="en-US" dirty="0"/>
              <a:t>. </a:t>
            </a:r>
          </a:p>
        </p:txBody>
      </p:sp>
      <p:pic>
        <p:nvPicPr>
          <p:cNvPr id="9" name="Content Placeholder 6"/>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7774" t="9273" r="70599" b="62662"/>
          <a:stretch/>
        </p:blipFill>
        <p:spPr>
          <a:xfrm>
            <a:off x="4329545" y="1919756"/>
            <a:ext cx="1316182" cy="1455215"/>
          </a:xfrm>
          <a:prstGeom prst="rect">
            <a:avLst/>
          </a:prstGeom>
        </p:spPr>
      </p:pic>
      <p:sp>
        <p:nvSpPr>
          <p:cNvPr id="10" name="Folded Corner 9"/>
          <p:cNvSpPr/>
          <p:nvPr/>
        </p:nvSpPr>
        <p:spPr>
          <a:xfrm>
            <a:off x="7979229" y="617564"/>
            <a:ext cx="831493" cy="820950"/>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000000"/>
                </a:solidFill>
              </a:rPr>
              <a:t>Pg</a:t>
            </a:r>
            <a:r>
              <a:rPr lang="en-US" dirty="0">
                <a:solidFill>
                  <a:srgbClr val="000000"/>
                </a:solidFill>
              </a:rPr>
              <a:t>. </a:t>
            </a:r>
            <a:r>
              <a:rPr lang="en-US" dirty="0" smtClean="0">
                <a:solidFill>
                  <a:srgbClr val="000000"/>
                </a:solidFill>
              </a:rPr>
              <a:t>32</a:t>
            </a:r>
            <a:endParaRPr lang="en-US" dirty="0">
              <a:solidFill>
                <a:srgbClr val="000000"/>
              </a:solidFill>
            </a:endParaRPr>
          </a:p>
        </p:txBody>
      </p:sp>
    </p:spTree>
    <p:custDataLst>
      <p:tags r:id="rId1"/>
    </p:custDataLst>
    <p:extLst>
      <p:ext uri="{BB962C8B-B14F-4D97-AF65-F5344CB8AC3E}">
        <p14:creationId xmlns:p14="http://schemas.microsoft.com/office/powerpoint/2010/main" val="1083308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End-of-Year Conference </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An opportunity to discuss summative achievements from the year, including goal attainment, and to draft performance goals that reflect progress made and insights gained. </a:t>
            </a:r>
          </a:p>
          <a:p>
            <a:pPr marL="0" indent="0">
              <a:buNone/>
            </a:pPr>
            <a:endParaRPr lang="en-US" sz="2400" dirty="0"/>
          </a:p>
          <a:p>
            <a:r>
              <a:rPr lang="en-US" dirty="0"/>
              <a:t>Afterwards, the appraiser will review all the data gathered, including information discussed during the EOY conference, when completing the Summative Annual Appraisal Report. </a:t>
            </a:r>
          </a:p>
          <a:p>
            <a:pPr marL="0" indent="0">
              <a:buNone/>
            </a:pPr>
            <a:endParaRPr lang="en-US" dirty="0"/>
          </a:p>
        </p:txBody>
      </p:sp>
      <p:sp>
        <p:nvSpPr>
          <p:cNvPr id="4" name="Slide Number Placeholder 3"/>
          <p:cNvSpPr>
            <a:spLocks noGrp="1"/>
          </p:cNvSpPr>
          <p:nvPr>
            <p:ph type="sldNum" sz="quarter" idx="12"/>
          </p:nvPr>
        </p:nvSpPr>
        <p:spPr/>
        <p:txBody>
          <a:bodyPr/>
          <a:lstStyle/>
          <a:p>
            <a:fld id="{0513249A-F696-2744-910E-8913A9D32EC7}" type="slidenum">
              <a:rPr lang="en-US" smtClean="0">
                <a:solidFill>
                  <a:prstClr val="white"/>
                </a:solidFill>
              </a:rPr>
              <a:pPr/>
              <a:t>45</a:t>
            </a:fld>
            <a:endParaRPr lang="en-US" dirty="0">
              <a:solidFill>
                <a:prstClr val="white"/>
              </a:solidFill>
            </a:endParaRPr>
          </a:p>
        </p:txBody>
      </p:sp>
    </p:spTree>
    <p:custDataLst>
      <p:tags r:id="rId1"/>
    </p:custDataLst>
    <p:extLst>
      <p:ext uri="{BB962C8B-B14F-4D97-AF65-F5344CB8AC3E}">
        <p14:creationId xmlns:p14="http://schemas.microsoft.com/office/powerpoint/2010/main" val="10711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End-of-Year Conference </a:t>
            </a:r>
          </a:p>
        </p:txBody>
      </p:sp>
      <p:sp>
        <p:nvSpPr>
          <p:cNvPr id="4" name="Slide Number Placeholder 3"/>
          <p:cNvSpPr>
            <a:spLocks noGrp="1"/>
          </p:cNvSpPr>
          <p:nvPr>
            <p:ph type="sldNum" sz="quarter" idx="12"/>
          </p:nvPr>
        </p:nvSpPr>
        <p:spPr/>
        <p:txBody>
          <a:bodyPr/>
          <a:lstStyle/>
          <a:p>
            <a:fld id="{0513249A-F696-2744-910E-8913A9D32EC7}" type="slidenum">
              <a:rPr lang="en-US" smtClean="0">
                <a:solidFill>
                  <a:prstClr val="white"/>
                </a:solidFill>
              </a:rPr>
              <a:pPr/>
              <a:t>46</a:t>
            </a:fld>
            <a:endParaRPr lang="en-US" dirty="0">
              <a:solidFill>
                <a:prstClr val="white"/>
              </a:solidFill>
            </a:endParaRPr>
          </a:p>
        </p:txBody>
      </p:sp>
      <p:graphicFrame>
        <p:nvGraphicFramePr>
          <p:cNvPr id="3" name="Content Placeholder 3"/>
          <p:cNvGraphicFramePr>
            <a:graphicFrameLocks/>
          </p:cNvGraphicFramePr>
          <p:nvPr>
            <p:extLst/>
          </p:nvPr>
        </p:nvGraphicFramePr>
        <p:xfrm>
          <a:off x="378372" y="1571298"/>
          <a:ext cx="8345214" cy="4876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50363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End-of-Year </a:t>
            </a:r>
            <a:br>
              <a:rPr lang="en-US" dirty="0"/>
            </a:br>
            <a:r>
              <a:rPr lang="en-US" dirty="0"/>
              <a:t>Goal Attainment Form</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9714"/>
          <a:stretch/>
        </p:blipFill>
        <p:spPr>
          <a:xfrm>
            <a:off x="2786911" y="1811384"/>
            <a:ext cx="3570177" cy="417140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13138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Rating Form</a:t>
            </a:r>
          </a:p>
        </p:txBody>
      </p:sp>
      <p:sp>
        <p:nvSpPr>
          <p:cNvPr id="5" name="Slide Number Placeholder 4"/>
          <p:cNvSpPr>
            <a:spLocks noGrp="1"/>
          </p:cNvSpPr>
          <p:nvPr>
            <p:ph type="sldNum" sz="quarter" idx="12"/>
          </p:nvPr>
        </p:nvSpPr>
        <p:spPr/>
        <p:txBody>
          <a:bodyPr/>
          <a:lstStyle/>
          <a:p>
            <a:fld id="{0513249A-F696-2744-910E-8913A9D32EC7}" type="slidenum">
              <a:rPr lang="en-US" smtClean="0"/>
              <a:pPr/>
              <a:t>48</a:t>
            </a:fld>
            <a:endParaRPr lang="en-US" dirty="0"/>
          </a:p>
        </p:txBody>
      </p:sp>
      <p:pic>
        <p:nvPicPr>
          <p:cNvPr id="8" name="Content Placeholder 5"/>
          <p:cNvPicPr>
            <a:picLocks noChangeAspect="1"/>
          </p:cNvPicPr>
          <p:nvPr/>
        </p:nvPicPr>
        <p:blipFill rotWithShape="1">
          <a:blip r:embed="rId4">
            <a:extLst>
              <a:ext uri="{28A0092B-C50C-407E-A947-70E740481C1C}">
                <a14:useLocalDpi xmlns:a14="http://schemas.microsoft.com/office/drawing/2010/main" val="0"/>
              </a:ext>
            </a:extLst>
          </a:blip>
          <a:srcRect b="11267"/>
          <a:stretch/>
        </p:blipFill>
        <p:spPr>
          <a:xfrm>
            <a:off x="2541947" y="1825625"/>
            <a:ext cx="3711252" cy="426166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0154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Electronic T-PESS Forms on TPESS.org  </a:t>
            </a:r>
          </a:p>
        </p:txBody>
      </p:sp>
      <p:sp>
        <p:nvSpPr>
          <p:cNvPr id="4" name="Slide Number Placeholder 3"/>
          <p:cNvSpPr>
            <a:spLocks noGrp="1"/>
          </p:cNvSpPr>
          <p:nvPr>
            <p:ph type="sldNum" sz="quarter" idx="12"/>
          </p:nvPr>
        </p:nvSpPr>
        <p:spPr/>
        <p:txBody>
          <a:bodyPr/>
          <a:lstStyle/>
          <a:p>
            <a:fld id="{0513249A-F696-2744-910E-8913A9D32EC7}" type="slidenum">
              <a:rPr lang="en-US" smtClean="0">
                <a:solidFill>
                  <a:prstClr val="white"/>
                </a:solidFill>
              </a:rPr>
              <a:pPr/>
              <a:t>49</a:t>
            </a:fld>
            <a:endParaRPr lang="en-US" dirty="0">
              <a:solidFill>
                <a:prstClr val="white"/>
              </a:solidFill>
            </a:endParaRPr>
          </a:p>
        </p:txBody>
      </p:sp>
      <p:pic>
        <p:nvPicPr>
          <p:cNvPr id="7" name="Picture 6"/>
          <p:cNvPicPr>
            <a:picLocks noChangeAspect="1"/>
          </p:cNvPicPr>
          <p:nvPr/>
        </p:nvPicPr>
        <p:blipFill rotWithShape="1">
          <a:blip r:embed="rId4"/>
          <a:srcRect b="27274"/>
          <a:stretch/>
        </p:blipFill>
        <p:spPr>
          <a:xfrm>
            <a:off x="4442596" y="1926252"/>
            <a:ext cx="4131770" cy="3871831"/>
          </a:xfrm>
          <a:prstGeom prst="rect">
            <a:avLst/>
          </a:prstGeom>
        </p:spPr>
      </p:pic>
      <p:pic>
        <p:nvPicPr>
          <p:cNvPr id="8" name="Picture 7"/>
          <p:cNvPicPr>
            <a:picLocks noChangeAspect="1"/>
          </p:cNvPicPr>
          <p:nvPr/>
        </p:nvPicPr>
        <p:blipFill rotWithShape="1">
          <a:blip r:embed="rId5"/>
          <a:srcRect b="1357"/>
          <a:stretch/>
        </p:blipFill>
        <p:spPr>
          <a:xfrm>
            <a:off x="457199" y="1922797"/>
            <a:ext cx="4125686" cy="3955489"/>
          </a:xfrm>
          <a:prstGeom prst="rect">
            <a:avLst/>
          </a:prstGeom>
        </p:spPr>
      </p:pic>
    </p:spTree>
    <p:custDataLst>
      <p:tags r:id="rId1"/>
    </p:custDataLst>
    <p:extLst>
      <p:ext uri="{BB962C8B-B14F-4D97-AF65-F5344CB8AC3E}">
        <p14:creationId xmlns:p14="http://schemas.microsoft.com/office/powerpoint/2010/main" val="35302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4000" dirty="0"/>
              <a:t>Princl (Appraisee) </a:t>
            </a:r>
            <a:br>
              <a:rPr lang="en-US" sz="4000" dirty="0"/>
            </a:br>
            <a:r>
              <a:rPr lang="en-US" sz="4000" dirty="0"/>
              <a:t>Expectations</a:t>
            </a:r>
          </a:p>
        </p:txBody>
      </p:sp>
      <p:sp>
        <p:nvSpPr>
          <p:cNvPr id="3" name="Content Placeholder 2"/>
          <p:cNvSpPr>
            <a:spLocks noGrp="1"/>
          </p:cNvSpPr>
          <p:nvPr>
            <p:ph sz="half" idx="1"/>
          </p:nvPr>
        </p:nvSpPr>
        <p:spPr>
          <a:prstGeom prst="foldedCorner">
            <a:avLst/>
          </a:prstGeom>
          <a:noFill/>
          <a:ln>
            <a:noFill/>
          </a:ln>
          <a:effectLst/>
        </p:spPr>
        <p:txBody>
          <a:bodyPr>
            <a:normAutofit fontScale="25000" lnSpcReduction="20000"/>
          </a:bodyPr>
          <a:lstStyle/>
          <a:p>
            <a:pPr marL="514350" indent="-514350">
              <a:lnSpc>
                <a:spcPct val="120000"/>
              </a:lnSpc>
              <a:spcBef>
                <a:spcPts val="600"/>
              </a:spcBef>
              <a:spcAft>
                <a:spcPts val="600"/>
              </a:spcAft>
              <a:buClr>
                <a:schemeClr val="tx1"/>
              </a:buClr>
              <a:buFont typeface="+mj-lt"/>
              <a:buAutoNum type="arabicPeriod"/>
            </a:pPr>
            <a:endParaRPr lang="en-US" sz="8000" dirty="0"/>
          </a:p>
          <a:p>
            <a:pPr>
              <a:lnSpc>
                <a:spcPct val="120000"/>
              </a:lnSpc>
              <a:spcBef>
                <a:spcPts val="600"/>
              </a:spcBef>
              <a:spcAft>
                <a:spcPts val="600"/>
              </a:spcAft>
              <a:buClr>
                <a:schemeClr val="tx1"/>
              </a:buClr>
              <a:buFont typeface="Wingdings" charset="2"/>
              <a:buChar char="ü"/>
            </a:pPr>
            <a:r>
              <a:rPr lang="en-US" sz="8000" dirty="0"/>
              <a:t>Know and understand the Principal Leadership Responsibilities.</a:t>
            </a:r>
          </a:p>
          <a:p>
            <a:pPr>
              <a:lnSpc>
                <a:spcPct val="120000"/>
              </a:lnSpc>
              <a:spcBef>
                <a:spcPts val="600"/>
              </a:spcBef>
              <a:spcAft>
                <a:spcPts val="600"/>
              </a:spcAft>
              <a:buClr>
                <a:schemeClr val="tx1"/>
              </a:buClr>
              <a:buFont typeface="Wingdings" charset="2"/>
              <a:buChar char="ü"/>
            </a:pPr>
            <a:r>
              <a:rPr lang="en-US" sz="8000" dirty="0"/>
              <a:t>Understand T-PESS.</a:t>
            </a:r>
          </a:p>
          <a:p>
            <a:pPr>
              <a:lnSpc>
                <a:spcPct val="120000"/>
              </a:lnSpc>
              <a:spcBef>
                <a:spcPts val="600"/>
              </a:spcBef>
              <a:spcAft>
                <a:spcPts val="600"/>
              </a:spcAft>
              <a:buClr>
                <a:schemeClr val="tx1"/>
              </a:buClr>
              <a:buFont typeface="Wingdings" charset="2"/>
              <a:buChar char="ü"/>
            </a:pPr>
            <a:r>
              <a:rPr lang="en-US" sz="8000" dirty="0"/>
              <a:t>Prepare for and fully participate in each component of the evaluation process.</a:t>
            </a:r>
            <a:endParaRPr lang="en-US" dirty="0"/>
          </a:p>
        </p:txBody>
      </p:sp>
      <p:sp>
        <p:nvSpPr>
          <p:cNvPr id="5" name="Content Placeholder 4"/>
          <p:cNvSpPr>
            <a:spLocks noGrp="1"/>
          </p:cNvSpPr>
          <p:nvPr>
            <p:ph sz="half" idx="2"/>
          </p:nvPr>
        </p:nvSpPr>
        <p:spPr>
          <a:prstGeom prst="foldedCorner">
            <a:avLst/>
          </a:prstGeom>
          <a:noFill/>
          <a:ln>
            <a:noFill/>
          </a:ln>
          <a:effectLst/>
        </p:spPr>
        <p:txBody>
          <a:bodyPr>
            <a:noAutofit/>
          </a:bodyPr>
          <a:lstStyle/>
          <a:p>
            <a:pPr>
              <a:spcBef>
                <a:spcPts val="600"/>
              </a:spcBef>
              <a:spcAft>
                <a:spcPts val="600"/>
              </a:spcAft>
              <a:buFont typeface="Wingdings" charset="2"/>
              <a:buChar char="ü"/>
            </a:pPr>
            <a:endParaRPr lang="en-US" sz="2000" dirty="0"/>
          </a:p>
          <a:p>
            <a:pPr>
              <a:spcBef>
                <a:spcPts val="600"/>
              </a:spcBef>
              <a:spcAft>
                <a:spcPts val="600"/>
              </a:spcAft>
              <a:buFont typeface="Wingdings" charset="2"/>
              <a:buChar char="ü"/>
            </a:pPr>
            <a:r>
              <a:rPr lang="en-US" sz="2000" dirty="0"/>
              <a:t>Gather data, artifacts, and/or evidence to demonstrate performance in relation to leadership responsibilities and progress in attaining goals.</a:t>
            </a:r>
          </a:p>
          <a:p>
            <a:pPr>
              <a:spcBef>
                <a:spcPts val="600"/>
              </a:spcBef>
              <a:spcAft>
                <a:spcPts val="600"/>
              </a:spcAft>
              <a:buFont typeface="Wingdings" charset="2"/>
              <a:buChar char="ü"/>
            </a:pPr>
            <a:r>
              <a:rPr lang="en-US" sz="2000" dirty="0"/>
              <a:t>Develop and implement strategies to improve personal performance/ attain goals in areas individually or collaboratively identified.</a:t>
            </a:r>
          </a:p>
        </p:txBody>
      </p:sp>
      <p:sp>
        <p:nvSpPr>
          <p:cNvPr id="7" name="Title 1"/>
          <p:cNvSpPr txBox="1">
            <a:spLocks/>
          </p:cNvSpPr>
          <p:nvPr/>
        </p:nvSpPr>
        <p:spPr>
          <a:xfrm>
            <a:off x="668456" y="517844"/>
            <a:ext cx="7942144" cy="1240313"/>
          </a:xfrm>
          <a:prstGeom prst="rect">
            <a:avLst/>
          </a:prstGeom>
          <a:solidFill>
            <a:srgbClr val="1582C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charset="0"/>
                <a:ea typeface="Arial" charset="0"/>
                <a:cs typeface="Arial" charset="0"/>
              </a:defRPr>
            </a:lvl1pPr>
          </a:lstStyle>
          <a:p>
            <a:pPr algn="ctr"/>
            <a:r>
              <a:rPr lang="en-US" sz="4000" dirty="0"/>
              <a:t>Expectations for Principal </a:t>
            </a:r>
            <a:r>
              <a:rPr lang="en-US" sz="2400" dirty="0"/>
              <a:t>(Appraisee)</a:t>
            </a:r>
          </a:p>
        </p:txBody>
      </p:sp>
    </p:spTree>
    <p:extLst>
      <p:ext uri="{BB962C8B-B14F-4D97-AF65-F5344CB8AC3E}">
        <p14:creationId xmlns:p14="http://schemas.microsoft.com/office/powerpoint/2010/main" val="136066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and Reflect</a:t>
            </a:r>
          </a:p>
        </p:txBody>
      </p:sp>
      <p:sp>
        <p:nvSpPr>
          <p:cNvPr id="3" name="Content Placeholder 2"/>
          <p:cNvSpPr>
            <a:spLocks noGrp="1"/>
          </p:cNvSpPr>
          <p:nvPr>
            <p:ph idx="1"/>
          </p:nvPr>
        </p:nvSpPr>
        <p:spPr/>
        <p:txBody>
          <a:bodyPr/>
          <a:lstStyle/>
          <a:p>
            <a:endParaRPr lang="en-US" dirty="0"/>
          </a:p>
          <a:p>
            <a:r>
              <a:rPr lang="en-US" dirty="0"/>
              <a:t>What questions are on your mind?</a:t>
            </a:r>
          </a:p>
          <a:p>
            <a:endParaRPr lang="en-US" dirty="0"/>
          </a:p>
          <a:p>
            <a:r>
              <a:rPr lang="en-US" dirty="0"/>
              <a:t>What clarification do you still need?</a:t>
            </a:r>
          </a:p>
          <a:p>
            <a:endParaRPr lang="en-US" dirty="0"/>
          </a:p>
          <a:p>
            <a:r>
              <a:rPr lang="en-US" dirty="0"/>
              <a:t>What new insights have you gained?</a:t>
            </a:r>
          </a:p>
        </p:txBody>
      </p:sp>
      <p:sp>
        <p:nvSpPr>
          <p:cNvPr id="4" name="Slide Number Placeholder 3"/>
          <p:cNvSpPr>
            <a:spLocks noGrp="1"/>
          </p:cNvSpPr>
          <p:nvPr>
            <p:ph type="sldNum" sz="quarter" idx="12"/>
          </p:nvPr>
        </p:nvSpPr>
        <p:spPr/>
        <p:txBody>
          <a:bodyPr/>
          <a:lstStyle/>
          <a:p>
            <a:fld id="{0513249A-F696-2744-910E-8913A9D32EC7}" type="slidenum">
              <a:rPr lang="en-US" smtClean="0"/>
              <a:t>50</a:t>
            </a:fld>
            <a:endParaRPr lang="en-US" dirty="0"/>
          </a:p>
        </p:txBody>
      </p:sp>
    </p:spTree>
    <p:extLst>
      <p:ext uri="{BB962C8B-B14F-4D97-AF65-F5344CB8AC3E}">
        <p14:creationId xmlns:p14="http://schemas.microsoft.com/office/powerpoint/2010/main" val="1638180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930274"/>
          </a:xfrm>
        </p:spPr>
        <p:txBody>
          <a:bodyPr>
            <a:normAutofit/>
          </a:bodyPr>
          <a:lstStyle/>
          <a:p>
            <a:r>
              <a:rPr lang="en-US" dirty="0"/>
              <a:t>T-PESS Process</a:t>
            </a:r>
          </a:p>
        </p:txBody>
      </p:sp>
      <p:sp>
        <p:nvSpPr>
          <p:cNvPr id="3" name="Rectangle 2"/>
          <p:cNvSpPr>
            <a:spLocks noChangeArrowheads="1"/>
          </p:cNvSpPr>
          <p:nvPr/>
        </p:nvSpPr>
        <p:spPr bwMode="auto">
          <a:xfrm>
            <a:off x="-214313" y="12954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2" name="Slide Number Placeholder 1"/>
          <p:cNvSpPr>
            <a:spLocks noGrp="1"/>
          </p:cNvSpPr>
          <p:nvPr>
            <p:ph type="sldNum" sz="quarter" idx="12"/>
          </p:nvPr>
        </p:nvSpPr>
        <p:spPr/>
        <p:txBody>
          <a:bodyPr/>
          <a:lstStyle/>
          <a:p>
            <a:fld id="{0513249A-F696-2744-910E-8913A9D32EC7}" type="slidenum">
              <a:rPr lang="en-US" smtClean="0">
                <a:solidFill>
                  <a:prstClr val="white"/>
                </a:solidFill>
              </a:rPr>
              <a:pPr/>
              <a:t>51</a:t>
            </a:fld>
            <a:endParaRPr lang="en-US" dirty="0">
              <a:solidFill>
                <a:prstClr val="white"/>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304" y="1403874"/>
            <a:ext cx="5436117" cy="4631635"/>
          </a:xfrm>
          <a:prstGeom prst="rect">
            <a:avLst/>
          </a:prstGeom>
        </p:spPr>
      </p:pic>
    </p:spTree>
    <p:custDataLst>
      <p:tags r:id="rId1"/>
    </p:custDataLst>
    <p:extLst>
      <p:ext uri="{BB962C8B-B14F-4D97-AF65-F5344CB8AC3E}">
        <p14:creationId xmlns:p14="http://schemas.microsoft.com/office/powerpoint/2010/main" val="159703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341" y="61856"/>
            <a:ext cx="7891272" cy="1325880"/>
          </a:xfrm>
        </p:spPr>
        <p:txBody>
          <a:bodyPr>
            <a:noAutofit/>
          </a:bodyPr>
          <a:lstStyle/>
          <a:p>
            <a:r>
              <a:rPr lang="en-US" sz="4000" dirty="0"/>
              <a:t>T-PESS System &amp; Process</a:t>
            </a:r>
          </a:p>
        </p:txBody>
      </p:sp>
      <p:grpSp>
        <p:nvGrpSpPr>
          <p:cNvPr id="17" name="Group 16"/>
          <p:cNvGrpSpPr/>
          <p:nvPr/>
        </p:nvGrpSpPr>
        <p:grpSpPr>
          <a:xfrm>
            <a:off x="138344" y="1462867"/>
            <a:ext cx="2300056" cy="4917831"/>
            <a:chOff x="88107" y="1104899"/>
            <a:chExt cx="2426493" cy="4917831"/>
          </a:xfrm>
        </p:grpSpPr>
        <p:graphicFrame>
          <p:nvGraphicFramePr>
            <p:cNvPr id="4" name="Diagram 3"/>
            <p:cNvGraphicFramePr/>
            <p:nvPr>
              <p:extLst/>
            </p:nvPr>
          </p:nvGraphicFramePr>
          <p:xfrm>
            <a:off x="312863" y="1953985"/>
            <a:ext cx="1976980" cy="4068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88107" y="1104899"/>
              <a:ext cx="2426493" cy="838200"/>
            </a:xfrm>
            <a:prstGeom prst="roundRect">
              <a:avLst>
                <a:gd name="adj" fmla="val 10000"/>
              </a:avLst>
            </a:pr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b="1" dirty="0">
                  <a:solidFill>
                    <a:prstClr val="black"/>
                  </a:solidFill>
                </a:rPr>
                <a:t>Texas Principal Standards</a:t>
              </a:r>
            </a:p>
          </p:txBody>
        </p:sp>
      </p:grpSp>
      <p:sp>
        <p:nvSpPr>
          <p:cNvPr id="12" name="Rounded Rectangle 11"/>
          <p:cNvSpPr/>
          <p:nvPr/>
        </p:nvSpPr>
        <p:spPr>
          <a:xfrm>
            <a:off x="3534156" y="1455632"/>
            <a:ext cx="2304288" cy="841248"/>
          </a:xfrm>
          <a:prstGeom prst="roundRect">
            <a:avLst>
              <a:gd name="adj" fmla="val 10000"/>
            </a:avLst>
          </a:pr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b="1" dirty="0">
                <a:solidFill>
                  <a:prstClr val="black"/>
                </a:solidFill>
              </a:rPr>
              <a:t>Systematic Delivery Model</a:t>
            </a:r>
          </a:p>
        </p:txBody>
      </p:sp>
      <p:grpSp>
        <p:nvGrpSpPr>
          <p:cNvPr id="19" name="Group 18"/>
          <p:cNvGrpSpPr/>
          <p:nvPr/>
        </p:nvGrpSpPr>
        <p:grpSpPr>
          <a:xfrm>
            <a:off x="6641307" y="1462871"/>
            <a:ext cx="2304288" cy="4917831"/>
            <a:chOff x="6521562" y="1153999"/>
            <a:chExt cx="2304288" cy="4851595"/>
          </a:xfrm>
        </p:grpSpPr>
        <p:graphicFrame>
          <p:nvGraphicFramePr>
            <p:cNvPr id="6" name="Diagram 5"/>
            <p:cNvGraphicFramePr/>
            <p:nvPr>
              <p:extLst/>
            </p:nvPr>
          </p:nvGraphicFramePr>
          <p:xfrm>
            <a:off x="6814455" y="1947634"/>
            <a:ext cx="1874520" cy="40579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Rounded Rectangle 14"/>
            <p:cNvSpPr/>
            <p:nvPr/>
          </p:nvSpPr>
          <p:spPr>
            <a:xfrm>
              <a:off x="6521562" y="1153999"/>
              <a:ext cx="2304288" cy="799427"/>
            </a:xfrm>
            <a:prstGeom prst="roundRect">
              <a:avLst>
                <a:gd name="adj" fmla="val 10000"/>
              </a:avLst>
            </a:pr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b="1" dirty="0">
                  <a:solidFill>
                    <a:sysClr val="windowText" lastClr="000000"/>
                  </a:solidFill>
                </a:rPr>
                <a:t>Professional Outcomes</a:t>
              </a:r>
            </a:p>
          </p:txBody>
        </p:sp>
      </p:grpSp>
      <p:sp>
        <p:nvSpPr>
          <p:cNvPr id="3" name="Rectangle 2"/>
          <p:cNvSpPr>
            <a:spLocks noChangeArrowheads="1"/>
          </p:cNvSpPr>
          <p:nvPr/>
        </p:nvSpPr>
        <p:spPr bwMode="auto">
          <a:xfrm>
            <a:off x="2286000" y="1793966"/>
            <a:ext cx="7852475" cy="41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0513249A-F696-2744-910E-8913A9D32EC7}" type="slidenum">
              <a:rPr lang="en-US" smtClean="0">
                <a:solidFill>
                  <a:prstClr val="white"/>
                </a:solidFill>
              </a:rPr>
              <a:pPr/>
              <a:t>52</a:t>
            </a:fld>
            <a:endParaRPr lang="en-US" dirty="0">
              <a:solidFill>
                <a:prstClr val="white"/>
              </a:solidFill>
            </a:endParaRPr>
          </a:p>
        </p:txBody>
      </p:sp>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38400" y="2348347"/>
            <a:ext cx="4358926" cy="3842903"/>
          </a:xfrm>
          <a:prstGeom prst="rect">
            <a:avLst/>
          </a:prstGeom>
        </p:spPr>
      </p:pic>
    </p:spTree>
    <p:custDataLst>
      <p:tags r:id="rId1"/>
    </p:custDataLst>
    <p:extLst>
      <p:ext uri="{BB962C8B-B14F-4D97-AF65-F5344CB8AC3E}">
        <p14:creationId xmlns:p14="http://schemas.microsoft.com/office/powerpoint/2010/main" val="384351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4"/>
          <a:stretch>
            <a:fillRect/>
          </a:stretch>
        </p:blipFill>
        <p:spPr>
          <a:xfrm>
            <a:off x="772135" y="1850090"/>
            <a:ext cx="7599730" cy="4049277"/>
          </a:xfrm>
          <a:prstGeom prst="rect">
            <a:avLst/>
          </a:prstGeom>
        </p:spPr>
      </p:pic>
      <p:sp>
        <p:nvSpPr>
          <p:cNvPr id="3" name="Title 2"/>
          <p:cNvSpPr>
            <a:spLocks noGrp="1"/>
          </p:cNvSpPr>
          <p:nvPr>
            <p:ph type="title"/>
          </p:nvPr>
        </p:nvSpPr>
        <p:spPr/>
        <p:txBody>
          <a:bodyPr>
            <a:normAutofit fontScale="90000"/>
          </a:bodyPr>
          <a:lstStyle/>
          <a:p>
            <a:r>
              <a:rPr lang="en-US" sz="4800" dirty="0"/>
              <a:t>Moving Forward</a:t>
            </a:r>
            <a:r>
              <a:rPr lang="is-IS" sz="4800"/>
              <a:t>…Next Steps</a:t>
            </a:r>
            <a:endParaRPr lang="en-US" sz="4800" dirty="0"/>
          </a:p>
        </p:txBody>
      </p:sp>
      <p:sp>
        <p:nvSpPr>
          <p:cNvPr id="4" name="Slide Number Placeholder 3"/>
          <p:cNvSpPr>
            <a:spLocks noGrp="1"/>
          </p:cNvSpPr>
          <p:nvPr>
            <p:ph type="sldNum" sz="quarter" idx="12"/>
          </p:nvPr>
        </p:nvSpPr>
        <p:spPr/>
        <p:txBody>
          <a:bodyPr/>
          <a:lstStyle/>
          <a:p>
            <a:fld id="{7D454DCE-81E3-E74A-BC73-424EE377F138}" type="slidenum">
              <a:rPr lang="en-US" altLang="en-US" smtClean="0"/>
              <a:pPr/>
              <a:t>53</a:t>
            </a:fld>
            <a:endParaRPr lang="en-US" altLang="en-US" dirty="0"/>
          </a:p>
        </p:txBody>
      </p:sp>
    </p:spTree>
    <p:custDataLst>
      <p:tags r:id="rId1"/>
    </p:custDataLst>
    <p:extLst>
      <p:ext uri="{BB962C8B-B14F-4D97-AF65-F5344CB8AC3E}">
        <p14:creationId xmlns:p14="http://schemas.microsoft.com/office/powerpoint/2010/main" val="129816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Performance Standards</a:t>
            </a:r>
            <a:r>
              <a:rPr lang="en-US" sz="4800" dirty="0">
                <a:solidFill>
                  <a:srgbClr val="F15A29"/>
                </a:solidFill>
              </a:rPr>
              <a:t/>
            </a:r>
            <a:br>
              <a:rPr lang="en-US" sz="4800" dirty="0">
                <a:solidFill>
                  <a:srgbClr val="F15A29"/>
                </a:solidFill>
              </a:rPr>
            </a:br>
            <a:r>
              <a:rPr lang="en-US" sz="3600" dirty="0"/>
              <a:t>Texas Principal Evaluation</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673621700"/>
              </p:ext>
            </p:extLst>
          </p:nvPr>
        </p:nvGraphicFramePr>
        <p:xfrm>
          <a:off x="167641" y="1690688"/>
          <a:ext cx="8747760" cy="44815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fld id="{0513249A-F696-2744-910E-8913A9D32EC7}" type="slidenum">
              <a:rPr lang="en-US" smtClean="0"/>
              <a:t>6</a:t>
            </a:fld>
            <a:endParaRPr lang="en-US" dirty="0"/>
          </a:p>
        </p:txBody>
      </p:sp>
      <p:sp>
        <p:nvSpPr>
          <p:cNvPr id="7" name="Folded Corner 6"/>
          <p:cNvSpPr/>
          <p:nvPr/>
        </p:nvSpPr>
        <p:spPr>
          <a:xfrm>
            <a:off x="7759209" y="544637"/>
            <a:ext cx="1156192" cy="1037867"/>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Pgs. 11-15</a:t>
            </a:r>
          </a:p>
        </p:txBody>
      </p:sp>
    </p:spTree>
    <p:custDataLst>
      <p:tags r:id="rId1"/>
    </p:custDataLst>
    <p:extLst>
      <p:ext uri="{BB962C8B-B14F-4D97-AF65-F5344CB8AC3E}">
        <p14:creationId xmlns:p14="http://schemas.microsoft.com/office/powerpoint/2010/main" val="240633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C97FE20D-09E0-48A3-8D2D-5DE22D70B957}"/>
                                            </p:graphicEl>
                                          </p:spTgt>
                                        </p:tgtEl>
                                        <p:attrNameLst>
                                          <p:attrName>style.visibility</p:attrName>
                                        </p:attrNameLst>
                                      </p:cBhvr>
                                      <p:to>
                                        <p:strVal val="visible"/>
                                      </p:to>
                                    </p:set>
                                    <p:animEffect transition="in" filter="fade">
                                      <p:cBhvr>
                                        <p:cTn id="7" dur="500"/>
                                        <p:tgtEl>
                                          <p:spTgt spid="10">
                                            <p:graphicEl>
                                              <a:dgm id="{C97FE20D-09E0-48A3-8D2D-5DE22D70B95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7B6D82CC-B4B4-4897-9F15-44D83FADDF9F}"/>
                                            </p:graphicEl>
                                          </p:spTgt>
                                        </p:tgtEl>
                                        <p:attrNameLst>
                                          <p:attrName>style.visibility</p:attrName>
                                        </p:attrNameLst>
                                      </p:cBhvr>
                                      <p:to>
                                        <p:strVal val="visible"/>
                                      </p:to>
                                    </p:set>
                                    <p:animEffect transition="in" filter="fade">
                                      <p:cBhvr>
                                        <p:cTn id="12" dur="500"/>
                                        <p:tgtEl>
                                          <p:spTgt spid="10">
                                            <p:graphicEl>
                                              <a:dgm id="{7B6D82CC-B4B4-4897-9F15-44D83FADDF9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dgm id="{0477CC65-DAB8-4784-A629-64A60FC7187B}"/>
                                            </p:graphicEl>
                                          </p:spTgt>
                                        </p:tgtEl>
                                        <p:attrNameLst>
                                          <p:attrName>style.visibility</p:attrName>
                                        </p:attrNameLst>
                                      </p:cBhvr>
                                      <p:to>
                                        <p:strVal val="visible"/>
                                      </p:to>
                                    </p:set>
                                    <p:animEffect transition="in" filter="fade">
                                      <p:cBhvr>
                                        <p:cTn id="17" dur="500"/>
                                        <p:tgtEl>
                                          <p:spTgt spid="10">
                                            <p:graphicEl>
                                              <a:dgm id="{0477CC65-DAB8-4784-A629-64A60FC7187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graphicEl>
                                              <a:dgm id="{FCD569F5-E59A-40EF-B33C-B4148C1AC37F}"/>
                                            </p:graphicEl>
                                          </p:spTgt>
                                        </p:tgtEl>
                                        <p:attrNameLst>
                                          <p:attrName>style.visibility</p:attrName>
                                        </p:attrNameLst>
                                      </p:cBhvr>
                                      <p:to>
                                        <p:strVal val="visible"/>
                                      </p:to>
                                    </p:set>
                                    <p:animEffect transition="in" filter="fade">
                                      <p:cBhvr>
                                        <p:cTn id="22" dur="500"/>
                                        <p:tgtEl>
                                          <p:spTgt spid="10">
                                            <p:graphicEl>
                                              <a:dgm id="{FCD569F5-E59A-40EF-B33C-B4148C1AC37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graphicEl>
                                              <a:dgm id="{D2384CC5-F5DA-4CB0-B8B2-F11E9E76F648}"/>
                                            </p:graphicEl>
                                          </p:spTgt>
                                        </p:tgtEl>
                                        <p:attrNameLst>
                                          <p:attrName>style.visibility</p:attrName>
                                        </p:attrNameLst>
                                      </p:cBhvr>
                                      <p:to>
                                        <p:strVal val="visible"/>
                                      </p:to>
                                    </p:set>
                                    <p:animEffect transition="in" filter="fade">
                                      <p:cBhvr>
                                        <p:cTn id="27" dur="500"/>
                                        <p:tgtEl>
                                          <p:spTgt spid="10">
                                            <p:graphicEl>
                                              <a:dgm id="{D2384CC5-F5DA-4CB0-B8B2-F11E9E76F64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10">
                                            <p:graphicEl>
                                              <a:dgm id="{C97FE20D-09E0-48A3-8D2D-5DE22D70B957}"/>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0">
                                            <p:graphicEl>
                                              <a:dgm id="{7B6D82CC-B4B4-4897-9F15-44D83FADDF9F}"/>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10">
                                            <p:graphicEl>
                                              <a:dgm id="{0477CC65-DAB8-4784-A629-64A60FC7187B}"/>
                                            </p:graphic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10">
                                            <p:graphicEl>
                                              <a:dgm id="{FCD569F5-E59A-40EF-B33C-B4148C1AC37F}"/>
                                            </p:graphic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10">
                                            <p:graphicEl>
                                              <a:dgm id="{D2384CC5-F5DA-4CB0-B8B2-F11E9E76F64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Graphic spid="10" grpI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T-PESS Rubric is Aligned to Texas Principal Standards</a:t>
            </a:r>
          </a:p>
        </p:txBody>
      </p:sp>
      <p:sp>
        <p:nvSpPr>
          <p:cNvPr id="3" name="Content Placeholder 2"/>
          <p:cNvSpPr>
            <a:spLocks noGrp="1"/>
          </p:cNvSpPr>
          <p:nvPr>
            <p:ph idx="1"/>
          </p:nvPr>
        </p:nvSpPr>
        <p:spPr/>
        <p:txBody>
          <a:bodyPr>
            <a:normAutofit/>
          </a:bodyPr>
          <a:lstStyle/>
          <a:p>
            <a:r>
              <a:rPr lang="en-US" sz="1800" b="1" dirty="0"/>
              <a:t>Standard 1 – </a:t>
            </a:r>
            <a:r>
              <a:rPr lang="en-US" sz="1800" b="1" i="1" dirty="0"/>
              <a:t>Instructional Leadership</a:t>
            </a:r>
            <a:r>
              <a:rPr lang="en-US" sz="1800" b="1" dirty="0"/>
              <a:t>: </a:t>
            </a:r>
            <a:r>
              <a:rPr lang="en-US" sz="1800" dirty="0"/>
              <a:t>The principal is responsible for ensuring every student receives high-quality instruction.</a:t>
            </a:r>
          </a:p>
          <a:p>
            <a:pPr lvl="1">
              <a:spcAft>
                <a:spcPts val="1200"/>
              </a:spcAft>
            </a:pPr>
            <a:r>
              <a:rPr lang="en-US" sz="1800" b="1" dirty="0"/>
              <a:t>1a. Rigorous and aligned curriculum and assessment</a:t>
            </a:r>
            <a:r>
              <a:rPr lang="en-US" sz="1800" dirty="0"/>
              <a:t> – The principal implements rigorous curricula and assessments aligned with state standards, including college and career readiness standards  </a:t>
            </a:r>
          </a:p>
          <a:p>
            <a:pPr lvl="1">
              <a:spcAft>
                <a:spcPts val="1200"/>
              </a:spcAft>
            </a:pPr>
            <a:r>
              <a:rPr lang="en-US" sz="1800" b="1" dirty="0"/>
              <a:t>1b. Effective instructional practices</a:t>
            </a:r>
            <a:r>
              <a:rPr lang="en-US" sz="1800" dirty="0"/>
              <a:t> – The principal develops high-quality instructional practices among teachers that improve student performance</a:t>
            </a:r>
          </a:p>
          <a:p>
            <a:pPr lvl="1">
              <a:spcAft>
                <a:spcPts val="1200"/>
              </a:spcAft>
            </a:pPr>
            <a:r>
              <a:rPr lang="en-US" sz="1800" b="1" dirty="0"/>
              <a:t>1c. Data-driven instruction and interventions</a:t>
            </a:r>
            <a:r>
              <a:rPr lang="en-US" sz="1800" dirty="0"/>
              <a:t> – The principal monitors multiple forms of student data to inform instructional and intervention decisions and to close the achievement gap</a:t>
            </a:r>
          </a:p>
          <a:p>
            <a:pPr lvl="1">
              <a:spcAft>
                <a:spcPts val="1200"/>
              </a:spcAft>
            </a:pPr>
            <a:r>
              <a:rPr lang="en-US" sz="1800" b="1" dirty="0"/>
              <a:t>1d. Maximize learning for all students</a:t>
            </a:r>
            <a:r>
              <a:rPr lang="en-US" sz="1800" dirty="0"/>
              <a:t> – The principal ensures that effective instruction maximizes growth of individual students and student groups, supports equity, and eliminates the achievement gap</a:t>
            </a:r>
          </a:p>
        </p:txBody>
      </p:sp>
      <p:sp>
        <p:nvSpPr>
          <p:cNvPr id="6" name="Slide Number Placeholder 5"/>
          <p:cNvSpPr>
            <a:spLocks noGrp="1"/>
          </p:cNvSpPr>
          <p:nvPr>
            <p:ph type="sldNum" sz="quarter" idx="12"/>
          </p:nvPr>
        </p:nvSpPr>
        <p:spPr/>
        <p:txBody>
          <a:bodyPr/>
          <a:lstStyle/>
          <a:p>
            <a:fld id="{0513249A-F696-2744-910E-8913A9D32EC7}" type="slidenum">
              <a:rPr lang="en-US" smtClean="0"/>
              <a:t>7</a:t>
            </a:fld>
            <a:endParaRPr lang="en-US" dirty="0"/>
          </a:p>
        </p:txBody>
      </p:sp>
    </p:spTree>
    <p:custDataLst>
      <p:tags r:id="rId1"/>
    </p:custDataLst>
    <p:extLst>
      <p:ext uri="{BB962C8B-B14F-4D97-AF65-F5344CB8AC3E}">
        <p14:creationId xmlns:p14="http://schemas.microsoft.com/office/powerpoint/2010/main" val="147085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T-PESS Rubric</a:t>
            </a:r>
          </a:p>
        </p:txBody>
      </p:sp>
      <p:sp>
        <p:nvSpPr>
          <p:cNvPr id="4" name="Slide Number Placeholder 3"/>
          <p:cNvSpPr>
            <a:spLocks noGrp="1"/>
          </p:cNvSpPr>
          <p:nvPr>
            <p:ph type="sldNum" sz="quarter" idx="12"/>
          </p:nvPr>
        </p:nvSpPr>
        <p:spPr/>
        <p:txBody>
          <a:bodyPr/>
          <a:lstStyle/>
          <a:p>
            <a:fld id="{0513249A-F696-2744-910E-8913A9D32EC7}" type="slidenum">
              <a:rPr lang="en-US" smtClean="0"/>
              <a:pPr/>
              <a:t>8</a:t>
            </a:fld>
            <a:endParaRPr lang="en-US" dirty="0"/>
          </a:p>
        </p:txBody>
      </p:sp>
      <p:sp>
        <p:nvSpPr>
          <p:cNvPr id="6" name="Left Brace 5"/>
          <p:cNvSpPr/>
          <p:nvPr/>
        </p:nvSpPr>
        <p:spPr>
          <a:xfrm>
            <a:off x="2780938" y="1941638"/>
            <a:ext cx="582168" cy="300705"/>
          </a:xfrm>
          <a:prstGeom prst="leftBrace">
            <a:avLst>
              <a:gd name="adj1" fmla="val 0"/>
              <a:gd name="adj2" fmla="val 48298"/>
            </a:avLst>
          </a:prstGeom>
          <a:solidFill>
            <a:schemeClr val="accent1">
              <a:lumMod val="50000"/>
            </a:schemeClr>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solidFill>
                <a:prstClr val="black"/>
              </a:solidFill>
            </a:endParaRPr>
          </a:p>
        </p:txBody>
      </p:sp>
      <p:sp>
        <p:nvSpPr>
          <p:cNvPr id="7" name="Left Brace 6"/>
          <p:cNvSpPr/>
          <p:nvPr/>
        </p:nvSpPr>
        <p:spPr>
          <a:xfrm>
            <a:off x="2780938" y="2307405"/>
            <a:ext cx="582168" cy="289226"/>
          </a:xfrm>
          <a:prstGeom prst="leftBrace">
            <a:avLst>
              <a:gd name="adj1" fmla="val 0"/>
              <a:gd name="adj2" fmla="val 72219"/>
            </a:avLst>
          </a:prstGeom>
          <a:solidFill>
            <a:schemeClr val="accent1">
              <a:lumMod val="40000"/>
              <a:lumOff val="60000"/>
            </a:schemeClr>
          </a:solidFill>
          <a:ln w="28575">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prstClr val="black"/>
              </a:solidFill>
            </a:endParaRPr>
          </a:p>
        </p:txBody>
      </p:sp>
      <p:sp>
        <p:nvSpPr>
          <p:cNvPr id="8" name="Flowchart: Process 7"/>
          <p:cNvSpPr/>
          <p:nvPr/>
        </p:nvSpPr>
        <p:spPr>
          <a:xfrm>
            <a:off x="628651" y="1841622"/>
            <a:ext cx="1918277" cy="443755"/>
          </a:xfrm>
          <a:prstGeom prst="flowChartProcess">
            <a:avLst/>
          </a:prstGeom>
          <a:ln w="28575"/>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prstClr val="black"/>
                </a:solidFill>
              </a:rPr>
              <a:t>Performance Standard</a:t>
            </a:r>
          </a:p>
        </p:txBody>
      </p:sp>
      <p:sp>
        <p:nvSpPr>
          <p:cNvPr id="9" name="Flowchart: Process 8"/>
          <p:cNvSpPr/>
          <p:nvPr/>
        </p:nvSpPr>
        <p:spPr>
          <a:xfrm>
            <a:off x="628650" y="2368062"/>
            <a:ext cx="1918277" cy="457137"/>
          </a:xfrm>
          <a:prstGeom prst="flowChartProcess">
            <a:avLst/>
          </a:prstGeom>
          <a:solidFill>
            <a:schemeClr val="accent1">
              <a:lumMod val="40000"/>
              <a:lumOff val="60000"/>
            </a:schemeClr>
          </a:solidFill>
          <a:ln w="28575"/>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prstClr val="black"/>
                </a:solidFill>
              </a:rPr>
              <a:t>Indicator</a:t>
            </a:r>
          </a:p>
        </p:txBody>
      </p:sp>
      <p:grpSp>
        <p:nvGrpSpPr>
          <p:cNvPr id="10" name="Group 9"/>
          <p:cNvGrpSpPr/>
          <p:nvPr/>
        </p:nvGrpSpPr>
        <p:grpSpPr>
          <a:xfrm>
            <a:off x="652740" y="3064765"/>
            <a:ext cx="2710366" cy="3058544"/>
            <a:chOff x="-656307" y="2307299"/>
            <a:chExt cx="2710365" cy="2902705"/>
          </a:xfrm>
        </p:grpSpPr>
        <p:sp>
          <p:nvSpPr>
            <p:cNvPr id="11" name="Left Brace 10"/>
            <p:cNvSpPr/>
            <p:nvPr/>
          </p:nvSpPr>
          <p:spPr>
            <a:xfrm>
              <a:off x="1447800" y="2307299"/>
              <a:ext cx="606258" cy="2902705"/>
            </a:xfrm>
            <a:prstGeom prst="leftBrace">
              <a:avLst>
                <a:gd name="adj1" fmla="val 0"/>
                <a:gd name="adj2" fmla="val 50000"/>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prstClr val="black"/>
                </a:solidFill>
              </a:endParaRPr>
            </a:p>
          </p:txBody>
        </p:sp>
        <p:sp>
          <p:nvSpPr>
            <p:cNvPr id="12" name="Flowchart: Process 11"/>
            <p:cNvSpPr/>
            <p:nvPr/>
          </p:nvSpPr>
          <p:spPr>
            <a:xfrm>
              <a:off x="-656307" y="3564697"/>
              <a:ext cx="1894187" cy="387909"/>
            </a:xfrm>
            <a:prstGeom prst="flowChartProcess">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solidFill>
                    <a:prstClr val="black"/>
                  </a:solidFill>
                </a:rPr>
                <a:t>Performance Descriptors</a:t>
              </a:r>
            </a:p>
          </p:txBody>
        </p:sp>
      </p:grpSp>
      <p:sp>
        <p:nvSpPr>
          <p:cNvPr id="13" name="Left Brace 12"/>
          <p:cNvSpPr/>
          <p:nvPr/>
        </p:nvSpPr>
        <p:spPr>
          <a:xfrm>
            <a:off x="2756848" y="2661693"/>
            <a:ext cx="606258" cy="338010"/>
          </a:xfrm>
          <a:prstGeom prst="leftBrace">
            <a:avLst>
              <a:gd name="adj1" fmla="val 0"/>
              <a:gd name="adj2" fmla="val 86337"/>
            </a:avLst>
          </a:prstGeom>
          <a:gradFill>
            <a:gsLst>
              <a:gs pos="0">
                <a:schemeClr val="bg1">
                  <a:lumMod val="65000"/>
                </a:schemeClr>
              </a:gs>
              <a:gs pos="35000">
                <a:schemeClr val="bg1">
                  <a:lumMod val="75000"/>
                </a:schemeClr>
              </a:gs>
              <a:gs pos="100000">
                <a:schemeClr val="bg1">
                  <a:lumMod val="95000"/>
                </a:schemeClr>
              </a:gs>
            </a:gsLst>
          </a:gradFill>
          <a:ln w="28575">
            <a:solidFill>
              <a:schemeClr val="bg1">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prstClr val="black"/>
              </a:solidFill>
            </a:endParaRPr>
          </a:p>
        </p:txBody>
      </p:sp>
      <p:sp>
        <p:nvSpPr>
          <p:cNvPr id="15" name="Flowchart: Process 14"/>
          <p:cNvSpPr/>
          <p:nvPr/>
        </p:nvSpPr>
        <p:spPr>
          <a:xfrm>
            <a:off x="628649" y="2907884"/>
            <a:ext cx="1918277" cy="438864"/>
          </a:xfrm>
          <a:prstGeom prst="flowChartProcess">
            <a:avLst/>
          </a:prstGeom>
          <a:ln w="28575"/>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solidFill>
                  <a:prstClr val="black"/>
                </a:solidFill>
              </a:rPr>
              <a:t>Performance Level</a:t>
            </a:r>
          </a:p>
        </p:txBody>
      </p:sp>
      <p:pic>
        <p:nvPicPr>
          <p:cNvPr id="16" name="Picture 15"/>
          <p:cNvPicPr>
            <a:picLocks noChangeAspect="1"/>
          </p:cNvPicPr>
          <p:nvPr/>
        </p:nvPicPr>
        <p:blipFill rotWithShape="1">
          <a:blip r:embed="rId4"/>
          <a:srcRect l="6236" t="6587" r="4573" b="18982"/>
          <a:stretch/>
        </p:blipFill>
        <p:spPr>
          <a:xfrm>
            <a:off x="3394307" y="1920142"/>
            <a:ext cx="5074845" cy="4203167"/>
          </a:xfrm>
          <a:prstGeom prst="rect">
            <a:avLst/>
          </a:prstGeom>
        </p:spPr>
      </p:pic>
      <p:sp>
        <p:nvSpPr>
          <p:cNvPr id="17" name="Folded Corner 16"/>
          <p:cNvSpPr/>
          <p:nvPr/>
        </p:nvSpPr>
        <p:spPr>
          <a:xfrm>
            <a:off x="8001840" y="531626"/>
            <a:ext cx="1027019" cy="992561"/>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Pg.16-18</a:t>
            </a:r>
          </a:p>
        </p:txBody>
      </p:sp>
    </p:spTree>
    <p:custDataLst>
      <p:tags r:id="rId1"/>
    </p:custDataLst>
    <p:extLst>
      <p:ext uri="{BB962C8B-B14F-4D97-AF65-F5344CB8AC3E}">
        <p14:creationId xmlns:p14="http://schemas.microsoft.com/office/powerpoint/2010/main" val="326215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2"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2"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10" presetClass="entr" presetSubtype="0" fill="hold" grpId="2"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grpId="2"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par>
                                <p:cTn id="64" presetID="10" presetClass="entr" presetSubtype="0" fill="hold" grpId="2"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grpId="2"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3" grpId="0" animBg="1"/>
      <p:bldP spid="13" grpId="1" animBg="1"/>
      <p:bldP spid="13" grpId="2" animBg="1"/>
      <p:bldP spid="15" grpId="0" animBg="1"/>
      <p:bldP spid="15" grpId="1" animBg="1"/>
      <p:bldP spid="15"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a:srcRect l="6236" t="12764" r="4573" b="28349"/>
          <a:stretch/>
        </p:blipFill>
        <p:spPr>
          <a:xfrm>
            <a:off x="438417" y="990600"/>
            <a:ext cx="7814550" cy="5120640"/>
          </a:xfrm>
          <a:prstGeom prst="rect">
            <a:avLst/>
          </a:prstGeom>
        </p:spPr>
      </p:pic>
      <p:sp>
        <p:nvSpPr>
          <p:cNvPr id="2" name="Title 1"/>
          <p:cNvSpPr>
            <a:spLocks noGrp="1"/>
          </p:cNvSpPr>
          <p:nvPr>
            <p:ph type="title"/>
          </p:nvPr>
        </p:nvSpPr>
        <p:spPr>
          <a:xfrm>
            <a:off x="438417" y="0"/>
            <a:ext cx="7919200" cy="990600"/>
          </a:xfrm>
        </p:spPr>
        <p:txBody>
          <a:bodyPr>
            <a:normAutofit fontScale="90000"/>
          </a:bodyPr>
          <a:lstStyle/>
          <a:p>
            <a:r>
              <a:rPr lang="en-US" dirty="0"/>
              <a:t/>
            </a:r>
            <a:br>
              <a:rPr lang="en-US" dirty="0"/>
            </a:br>
            <a:r>
              <a:rPr lang="en-US" dirty="0"/>
              <a:t>Review the Rubric Conceptually  </a:t>
            </a:r>
            <a:r>
              <a:rPr lang="en-US" sz="4000" dirty="0"/>
              <a:t>	</a:t>
            </a:r>
            <a:endParaRPr lang="en-US" dirty="0">
              <a:solidFill>
                <a:srgbClr val="F15A29"/>
              </a:solidFill>
            </a:endParaRPr>
          </a:p>
        </p:txBody>
      </p:sp>
      <p:sp>
        <p:nvSpPr>
          <p:cNvPr id="4" name="Slide Number Placeholder 3"/>
          <p:cNvSpPr>
            <a:spLocks noGrp="1"/>
          </p:cNvSpPr>
          <p:nvPr>
            <p:ph type="sldNum" sz="quarter" idx="12"/>
          </p:nvPr>
        </p:nvSpPr>
        <p:spPr/>
        <p:txBody>
          <a:bodyPr/>
          <a:lstStyle/>
          <a:p>
            <a:fld id="{0513249A-F696-2744-910E-8913A9D32EC7}" type="slidenum">
              <a:rPr lang="en-US" smtClean="0"/>
              <a:t>9</a:t>
            </a:fld>
            <a:endParaRPr lang="en-US" dirty="0"/>
          </a:p>
        </p:txBody>
      </p:sp>
      <p:cxnSp>
        <p:nvCxnSpPr>
          <p:cNvPr id="10" name="Straight Arrow Connector 9"/>
          <p:cNvCxnSpPr/>
          <p:nvPr/>
        </p:nvCxnSpPr>
        <p:spPr>
          <a:xfrm flipH="1">
            <a:off x="695325" y="3517900"/>
            <a:ext cx="6019800" cy="1270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95325" y="5072743"/>
            <a:ext cx="6019800" cy="3810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9" name="Folded Corner 8"/>
          <p:cNvSpPr/>
          <p:nvPr/>
        </p:nvSpPr>
        <p:spPr>
          <a:xfrm>
            <a:off x="6964488" y="2980844"/>
            <a:ext cx="2057400" cy="2156755"/>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r>
              <a:rPr lang="en-US" dirty="0">
                <a:ln w="0"/>
                <a:solidFill>
                  <a:schemeClr val="tx1"/>
                </a:solidFill>
                <a:effectLst>
                  <a:outerShdw blurRad="38100" dist="19050" dir="2700000" algn="tl" rotWithShape="0">
                    <a:schemeClr val="dk1">
                      <a:alpha val="40000"/>
                    </a:schemeClr>
                  </a:outerShdw>
                </a:effectLst>
              </a:rPr>
              <a:t>Notice, the skill(s)</a:t>
            </a:r>
          </a:p>
          <a:p>
            <a:r>
              <a:rPr lang="en-US" dirty="0">
                <a:ln w="0"/>
                <a:solidFill>
                  <a:schemeClr val="tx1"/>
                </a:solidFill>
                <a:effectLst>
                  <a:outerShdw blurRad="38100" dist="19050" dir="2700000" algn="tl" rotWithShape="0">
                    <a:schemeClr val="dk1">
                      <a:alpha val="40000"/>
                    </a:schemeClr>
                  </a:outerShdw>
                </a:effectLst>
              </a:rPr>
              <a:t>and abilities increase in complexity and sophistication from right to left.</a:t>
            </a:r>
          </a:p>
        </p:txBody>
      </p:sp>
    </p:spTree>
    <p:custDataLst>
      <p:tags r:id="rId1"/>
    </p:custDataLst>
    <p:extLst>
      <p:ext uri="{BB962C8B-B14F-4D97-AF65-F5344CB8AC3E}">
        <p14:creationId xmlns:p14="http://schemas.microsoft.com/office/powerpoint/2010/main" val="347981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23926</TotalTime>
  <Words>9096</Words>
  <Application>Microsoft Office PowerPoint</Application>
  <PresentationFormat>On-screen Show (4:3)</PresentationFormat>
  <Paragraphs>1171</Paragraphs>
  <Slides>53</Slides>
  <Notes>53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53</vt:i4>
      </vt:variant>
    </vt:vector>
  </HeadingPairs>
  <TitlesOfParts>
    <vt:vector size="58" baseType="lpstr">
      <vt:lpstr>Arial</vt:lpstr>
      <vt:lpstr>Calibri</vt:lpstr>
      <vt:lpstr>Wingdings</vt:lpstr>
      <vt:lpstr>1_Office Theme</vt:lpstr>
      <vt:lpstr>Office Theme</vt:lpstr>
      <vt:lpstr> </vt:lpstr>
      <vt:lpstr>Review for Campus  and District Leaders</vt:lpstr>
      <vt:lpstr>Evaluation System Process</vt:lpstr>
      <vt:lpstr>T-PESS  Steering Committee Priorities</vt:lpstr>
      <vt:lpstr>Princl (Appraisee)  Expectations</vt:lpstr>
      <vt:lpstr>Performance Standards Texas Principal Evaluation</vt:lpstr>
      <vt:lpstr>T-PESS Rubric is Aligned to Texas Principal Standards</vt:lpstr>
      <vt:lpstr>The T-PESS Rubric</vt:lpstr>
      <vt:lpstr> Review the Rubric Conceptually   </vt:lpstr>
      <vt:lpstr>Performance Levels</vt:lpstr>
      <vt:lpstr>T-PESS Rubric (Rating System)</vt:lpstr>
      <vt:lpstr>Revisiting the Rubric</vt:lpstr>
      <vt:lpstr>T-PESS Rubric Jigsaw Home Group</vt:lpstr>
      <vt:lpstr>Move into EXPERT Groups Standards 1, 2, 3, 4, &amp; 5</vt:lpstr>
      <vt:lpstr>Return to Jigsaw Home Group</vt:lpstr>
      <vt:lpstr>T-PESS Look Fors</vt:lpstr>
      <vt:lpstr>Step 1: Orientation </vt:lpstr>
      <vt:lpstr>Step 2:  Self-Assessment  and Goal Setting</vt:lpstr>
      <vt:lpstr> Self-Assessment and  Goal Setting    </vt:lpstr>
      <vt:lpstr>Identifying Areas for Professional Growth</vt:lpstr>
      <vt:lpstr>Goal Setting Form</vt:lpstr>
      <vt:lpstr>For 2017-2018—Two Goals</vt:lpstr>
      <vt:lpstr> Sample Goal To “Coach Up”   </vt:lpstr>
      <vt:lpstr>Sample Annual Goal—Revised  Principal “Practice” Goal </vt:lpstr>
      <vt:lpstr>Professional Practice Goal</vt:lpstr>
      <vt:lpstr>Student Growth Goal</vt:lpstr>
      <vt:lpstr>Growth Goal Considerations</vt:lpstr>
      <vt:lpstr>Root Cause Analysis</vt:lpstr>
      <vt:lpstr> Sample Long Term Growth Goal  Local Form    </vt:lpstr>
      <vt:lpstr>Think About a Possible Long Term Student Growth Goal</vt:lpstr>
      <vt:lpstr>Ask Yourself…</vt:lpstr>
      <vt:lpstr>Partner Discussion</vt:lpstr>
      <vt:lpstr>Assessing Goal Progress and Goal Attainment</vt:lpstr>
      <vt:lpstr>Possible Artifacts for Administrators</vt:lpstr>
      <vt:lpstr>Goal Setting and Professional Development Plan (GSPD)</vt:lpstr>
      <vt:lpstr>Step 3:  Beginning-of-Year Conference</vt:lpstr>
      <vt:lpstr>Beginning of Year Goal Setting Conference</vt:lpstr>
      <vt:lpstr> Step 4:  Site Visits Informal Assessment (On-going)    </vt:lpstr>
      <vt:lpstr>Step 5:  Mid-Year Conference</vt:lpstr>
      <vt:lpstr>Mid-Year Conference </vt:lpstr>
      <vt:lpstr>Mid-Year Progress Form</vt:lpstr>
      <vt:lpstr>Step 6:  Collect Evidence &amp; Artifacts (On-going)</vt:lpstr>
      <vt:lpstr>Artifacts and Evidence for EOY </vt:lpstr>
      <vt:lpstr>Step 7: End-of-Year Conference &amp; Goal Setting</vt:lpstr>
      <vt:lpstr>End-of-Year Conference </vt:lpstr>
      <vt:lpstr>End-of-Year Conference </vt:lpstr>
      <vt:lpstr>End-of-Year  Goal Attainment Form</vt:lpstr>
      <vt:lpstr>Summary Rating Form</vt:lpstr>
      <vt:lpstr>New Electronic T-PESS Forms on TPESS.org  </vt:lpstr>
      <vt:lpstr>Let’s Pause and Reflect</vt:lpstr>
      <vt:lpstr>T-PESS Process</vt:lpstr>
      <vt:lpstr>T-PESS System &amp; Process</vt:lpstr>
      <vt:lpstr>Moving Forward…Next Steps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Mark Kolstad</cp:lastModifiedBy>
  <cp:revision>2000</cp:revision>
  <cp:lastPrinted>2017-05-29T20:08:19Z</cp:lastPrinted>
  <dcterms:created xsi:type="dcterms:W3CDTF">2016-08-18T14:53:55Z</dcterms:created>
  <dcterms:modified xsi:type="dcterms:W3CDTF">2017-08-18T21:22:09Z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9ECC54AE-D9B6-4706-BAFC-7ADC4A76BB2F</vt:lpwstr>
  </property>
  <property fmtid="{D5CDD505-2E9C-101B-9397-08002B2CF9AE}" pid="3" name="ArticulatePath">
    <vt:lpwstr>10-25 TPESS 2 day Revision</vt:lpwstr>
  </property>
</Properties>
</file>